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07" r:id="rId2"/>
    <p:sldId id="308" r:id="rId3"/>
    <p:sldId id="309" r:id="rId4"/>
    <p:sldId id="310" r:id="rId5"/>
    <p:sldId id="312" r:id="rId6"/>
    <p:sldId id="306" r:id="rId7"/>
    <p:sldId id="292" r:id="rId8"/>
    <p:sldId id="269" r:id="rId9"/>
    <p:sldId id="270" r:id="rId10"/>
    <p:sldId id="320" r:id="rId11"/>
    <p:sldId id="271" r:id="rId12"/>
    <p:sldId id="277" r:id="rId13"/>
    <p:sldId id="280" r:id="rId14"/>
    <p:sldId id="281" r:id="rId15"/>
    <p:sldId id="282" r:id="rId16"/>
    <p:sldId id="316" r:id="rId17"/>
    <p:sldId id="321" r:id="rId18"/>
    <p:sldId id="317" r:id="rId19"/>
    <p:sldId id="272" r:id="rId20"/>
    <p:sldId id="319" r:id="rId21"/>
    <p:sldId id="313" r:id="rId22"/>
    <p:sldId id="274" r:id="rId23"/>
    <p:sldId id="279" r:id="rId24"/>
    <p:sldId id="323" r:id="rId25"/>
    <p:sldId id="322" r:id="rId26"/>
    <p:sldId id="275" r:id="rId27"/>
    <p:sldId id="286" r:id="rId28"/>
    <p:sldId id="290" r:id="rId29"/>
    <p:sldId id="288" r:id="rId30"/>
    <p:sldId id="289" r:id="rId31"/>
    <p:sldId id="296" r:id="rId32"/>
  </p:sldIdLst>
  <p:sldSz cx="9144000" cy="6858000" type="screen4x3"/>
  <p:notesSz cx="6791325" cy="99218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Lu" initials="NL" lastIdx="1" clrIdx="0">
    <p:extLst>
      <p:ext uri="{19B8F6BF-5375-455C-9EA6-DF929625EA0E}">
        <p15:presenceInfo xmlns:p15="http://schemas.microsoft.com/office/powerpoint/2012/main" userId="S-1-5-21-22554105-1136754578-1831341646-5279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99"/>
    <a:srgbClr val="FF99FF"/>
    <a:srgbClr val="FF6600"/>
    <a:srgbClr val="FF6309"/>
    <a:srgbClr val="FFFF99"/>
    <a:srgbClr val="095BA6"/>
    <a:srgbClr val="C8AE50"/>
    <a:srgbClr val="0099F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0" autoAdjust="0"/>
    <p:restoredTop sz="80396" autoAdjust="0"/>
  </p:normalViewPr>
  <p:slideViewPr>
    <p:cSldViewPr>
      <p:cViewPr varScale="1">
        <p:scale>
          <a:sx n="63" d="100"/>
          <a:sy n="63" d="100"/>
        </p:scale>
        <p:origin x="186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541"/>
    </p:cViewPr>
  </p:sorterViewPr>
  <p:notesViewPr>
    <p:cSldViewPr>
      <p:cViewPr varScale="1">
        <p:scale>
          <a:sx n="79" d="100"/>
          <a:sy n="79" d="100"/>
        </p:scale>
        <p:origin x="-2148" y="-9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zh-TW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6513" y="0"/>
            <a:ext cx="29432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altLang="zh-TW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3400"/>
            <a:ext cx="29432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zh-TW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6513" y="9423400"/>
            <a:ext cx="29432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B4673345-8B68-4D02-86C5-93A0949055A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179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zh-TW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6513" y="0"/>
            <a:ext cx="29432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altLang="zh-TW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2425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3400"/>
            <a:ext cx="29432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zh-TW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6513" y="9423400"/>
            <a:ext cx="29432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AA4AD5FB-4F80-4F41-B2CC-293A3F11450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9007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這裡是</a:t>
            </a:r>
            <a:r>
              <a:rPr lang="en-US" altLang="zh-TW" dirty="0" err="1"/>
              <a:t>nand</a:t>
            </a:r>
            <a:r>
              <a:rPr lang="zh-TW" altLang="en-US" dirty="0"/>
              <a:t>和</a:t>
            </a:r>
            <a:r>
              <a:rPr lang="en-US" altLang="zh-TW" dirty="0"/>
              <a:t>nor</a:t>
            </a:r>
            <a:r>
              <a:rPr lang="zh-TW" altLang="en-US" dirty="0"/>
              <a:t>的比較，我們可以發現</a:t>
            </a:r>
            <a:r>
              <a:rPr lang="en-US" altLang="zh-TW" dirty="0"/>
              <a:t>nor</a:t>
            </a:r>
            <a:r>
              <a:rPr lang="zh-TW" altLang="en-US" dirty="0"/>
              <a:t>天生就比較大顆，一個</a:t>
            </a:r>
            <a:r>
              <a:rPr lang="en-US" altLang="zh-TW" dirty="0"/>
              <a:t>cell</a:t>
            </a:r>
            <a:r>
              <a:rPr lang="zh-TW" altLang="en-US" dirty="0"/>
              <a:t>就要打一個</a:t>
            </a:r>
            <a:r>
              <a:rPr lang="en-US" altLang="zh-TW" dirty="0"/>
              <a:t>contact</a:t>
            </a:r>
          </a:p>
          <a:p>
            <a:r>
              <a:rPr lang="en-US" altLang="zh-TW" dirty="0"/>
              <a:t>source/drain implant</a:t>
            </a:r>
            <a:r>
              <a:rPr lang="zh-TW" altLang="en-US" dirty="0"/>
              <a:t>又要特別處理因為</a:t>
            </a:r>
            <a:r>
              <a:rPr lang="en-US" altLang="zh-TW" dirty="0"/>
              <a:t>program</a:t>
            </a:r>
            <a:r>
              <a:rPr lang="zh-TW" altLang="en-US" dirty="0"/>
              <a:t>是</a:t>
            </a:r>
            <a:r>
              <a:rPr lang="en-US" altLang="zh-TW" dirty="0"/>
              <a:t>CHEI</a:t>
            </a:r>
            <a:r>
              <a:rPr lang="zh-TW" altLang="en-US" dirty="0"/>
              <a:t>參雜方式不同</a:t>
            </a:r>
          </a:p>
          <a:p>
            <a:r>
              <a:rPr lang="en-US" altLang="zh-TW" dirty="0" err="1"/>
              <a:t>nand</a:t>
            </a:r>
            <a:r>
              <a:rPr lang="en-US" altLang="zh-TW" dirty="0"/>
              <a:t> </a:t>
            </a:r>
            <a:r>
              <a:rPr lang="zh-TW" altLang="en-US" dirty="0"/>
              <a:t>的話則是</a:t>
            </a:r>
            <a:r>
              <a:rPr lang="en-US" altLang="zh-TW" dirty="0"/>
              <a:t>32cell or 64 cell </a:t>
            </a:r>
            <a:r>
              <a:rPr lang="zh-TW" altLang="en-US" dirty="0"/>
              <a:t>打一個</a:t>
            </a:r>
            <a:r>
              <a:rPr lang="en-US" altLang="zh-TW" dirty="0"/>
              <a:t>contact </a:t>
            </a:r>
            <a:r>
              <a:rPr lang="zh-TW" altLang="en-US" dirty="0"/>
              <a:t>所以</a:t>
            </a:r>
            <a:r>
              <a:rPr lang="en-US" altLang="zh-TW" dirty="0" err="1"/>
              <a:t>nand</a:t>
            </a:r>
            <a:r>
              <a:rPr lang="zh-TW" altLang="en-US" dirty="0"/>
              <a:t>相較</a:t>
            </a:r>
            <a:r>
              <a:rPr lang="en-US" altLang="zh-TW" dirty="0"/>
              <a:t>nor</a:t>
            </a:r>
            <a:r>
              <a:rPr lang="zh-TW" altLang="en-US" dirty="0"/>
              <a:t>更是微縮</a:t>
            </a:r>
          </a:p>
          <a:p>
            <a:r>
              <a:rPr lang="zh-TW" altLang="en-US" dirty="0"/>
              <a:t>再來是耗電 </a:t>
            </a:r>
            <a:r>
              <a:rPr lang="en-US" altLang="zh-TW" dirty="0"/>
              <a:t>nor </a:t>
            </a:r>
            <a:r>
              <a:rPr lang="zh-TW" altLang="en-US" dirty="0"/>
              <a:t>又比</a:t>
            </a:r>
            <a:r>
              <a:rPr lang="en-US" altLang="zh-TW" dirty="0" err="1"/>
              <a:t>nand</a:t>
            </a:r>
            <a:r>
              <a:rPr lang="en-US" altLang="zh-TW" dirty="0"/>
              <a:t> </a:t>
            </a:r>
            <a:r>
              <a:rPr lang="zh-TW" altLang="en-US" dirty="0"/>
              <a:t>更耗電，一來是</a:t>
            </a:r>
            <a:r>
              <a:rPr lang="en-US" altLang="zh-TW" dirty="0"/>
              <a:t>read current</a:t>
            </a:r>
            <a:r>
              <a:rPr lang="zh-TW" altLang="en-US" dirty="0"/>
              <a:t>大，再來是</a:t>
            </a:r>
            <a:r>
              <a:rPr lang="en-US" altLang="zh-TW" dirty="0"/>
              <a:t>program</a:t>
            </a:r>
            <a:r>
              <a:rPr lang="zh-TW" altLang="en-US" dirty="0"/>
              <a:t>是</a:t>
            </a:r>
            <a:r>
              <a:rPr lang="en-US" altLang="zh-TW" dirty="0"/>
              <a:t>CHEI</a:t>
            </a:r>
          </a:p>
          <a:p>
            <a:r>
              <a:rPr lang="zh-TW" altLang="en-US" dirty="0"/>
              <a:t>這是一種沒有效率的</a:t>
            </a:r>
            <a:r>
              <a:rPr lang="en-US" altLang="zh-TW" dirty="0"/>
              <a:t>program</a:t>
            </a:r>
            <a:r>
              <a:rPr lang="zh-TW" altLang="en-US" dirty="0"/>
              <a:t>方式大部分電流都漏掉了，</a:t>
            </a:r>
          </a:p>
          <a:p>
            <a:r>
              <a:rPr lang="zh-TW" altLang="en-US" dirty="0"/>
              <a:t>也因為這樣它的</a:t>
            </a:r>
            <a:r>
              <a:rPr lang="en-US" altLang="zh-TW" dirty="0"/>
              <a:t>pumping</a:t>
            </a:r>
            <a:r>
              <a:rPr lang="zh-TW" altLang="en-US" dirty="0"/>
              <a:t>電路需要考慮</a:t>
            </a:r>
            <a:r>
              <a:rPr lang="en-US" altLang="zh-TW" dirty="0"/>
              <a:t>power</a:t>
            </a:r>
            <a:r>
              <a:rPr lang="zh-TW" altLang="en-US" dirty="0"/>
              <a:t>可不可以</a:t>
            </a:r>
            <a:r>
              <a:rPr lang="en-US" altLang="zh-TW" dirty="0"/>
              <a:t>supply</a:t>
            </a:r>
          </a:p>
          <a:p>
            <a:r>
              <a:rPr lang="zh-TW" altLang="en-US" dirty="0"/>
              <a:t>如果沒設計好</a:t>
            </a:r>
            <a:r>
              <a:rPr lang="en-US" altLang="zh-TW" dirty="0"/>
              <a:t>circuit</a:t>
            </a:r>
            <a:r>
              <a:rPr lang="zh-TW" altLang="en-US" dirty="0"/>
              <a:t>就容易</a:t>
            </a:r>
            <a:r>
              <a:rPr lang="en-US" altLang="zh-TW" dirty="0"/>
              <a:t>crash</a:t>
            </a:r>
          </a:p>
          <a:p>
            <a:r>
              <a:rPr lang="en-US" altLang="zh-TW" dirty="0" err="1"/>
              <a:t>nand</a:t>
            </a:r>
            <a:r>
              <a:rPr lang="zh-TW" altLang="en-US" dirty="0"/>
              <a:t>的部分</a:t>
            </a:r>
            <a:r>
              <a:rPr lang="en-US" altLang="zh-TW" dirty="0"/>
              <a:t>FN</a:t>
            </a:r>
            <a:r>
              <a:rPr lang="zh-TW" altLang="en-US" dirty="0"/>
              <a:t>雖然電流小</a:t>
            </a:r>
            <a:r>
              <a:rPr lang="en-US" altLang="zh-TW" dirty="0"/>
              <a:t>program</a:t>
            </a:r>
            <a:r>
              <a:rPr lang="zh-TW" altLang="en-US" dirty="0"/>
              <a:t>很慢，但應為一次</a:t>
            </a:r>
            <a:r>
              <a:rPr lang="en-US" altLang="zh-TW" dirty="0"/>
              <a:t>program</a:t>
            </a:r>
            <a:r>
              <a:rPr lang="zh-TW" altLang="en-US" dirty="0"/>
              <a:t>一個</a:t>
            </a:r>
            <a:r>
              <a:rPr lang="en-US" altLang="zh-TW" dirty="0"/>
              <a:t>page</a:t>
            </a:r>
            <a:r>
              <a:rPr lang="zh-TW" altLang="en-US" dirty="0"/>
              <a:t>所以有速度上的優勢</a:t>
            </a:r>
          </a:p>
          <a:p>
            <a:r>
              <a:rPr lang="zh-TW" altLang="en-US" dirty="0"/>
              <a:t>當然就</a:t>
            </a:r>
            <a:r>
              <a:rPr lang="en-US" altLang="zh-TW" dirty="0"/>
              <a:t>read</a:t>
            </a:r>
            <a:r>
              <a:rPr lang="zh-TW" altLang="en-US" dirty="0"/>
              <a:t>而言，</a:t>
            </a:r>
            <a:r>
              <a:rPr lang="en-US" altLang="zh-TW" dirty="0"/>
              <a:t>nor</a:t>
            </a:r>
            <a:r>
              <a:rPr lang="zh-TW" altLang="en-US" dirty="0"/>
              <a:t>可以很快 因為</a:t>
            </a:r>
            <a:r>
              <a:rPr lang="en-US" altLang="zh-TW" dirty="0"/>
              <a:t>random access </a:t>
            </a:r>
            <a:r>
              <a:rPr lang="en-US" altLang="zh-TW" dirty="0" err="1"/>
              <a:t>nand</a:t>
            </a:r>
            <a:r>
              <a:rPr lang="zh-TW" altLang="en-US" dirty="0"/>
              <a:t>沒辦法只能循序讀</a:t>
            </a:r>
          </a:p>
          <a:p>
            <a:r>
              <a:rPr lang="zh-TW" altLang="en-US" dirty="0"/>
              <a:t>這使得他們在應用上走不一樣的路，</a:t>
            </a:r>
            <a:r>
              <a:rPr lang="en-US" altLang="zh-TW" dirty="0" err="1"/>
              <a:t>nand</a:t>
            </a:r>
            <a:r>
              <a:rPr lang="zh-TW" altLang="en-US" dirty="0"/>
              <a:t>負責</a:t>
            </a:r>
            <a:r>
              <a:rPr lang="en-US" altLang="zh-TW" dirty="0"/>
              <a:t>mass </a:t>
            </a:r>
            <a:r>
              <a:rPr lang="en-US" altLang="zh-TW" dirty="0" err="1"/>
              <a:t>stroage</a:t>
            </a:r>
            <a:r>
              <a:rPr lang="en-US" altLang="zh-TW" dirty="0"/>
              <a:t> nor </a:t>
            </a:r>
            <a:r>
              <a:rPr lang="zh-TW" altLang="en-US" dirty="0"/>
              <a:t>負責 </a:t>
            </a:r>
            <a:r>
              <a:rPr lang="en-US" altLang="zh-TW" dirty="0"/>
              <a:t>code storage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AD5FB-4F80-4F41-B2CC-293A3F114501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650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AD5FB-4F80-4F41-B2CC-293A3F114501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988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為何要用</a:t>
            </a:r>
            <a:r>
              <a:rPr lang="en-US" altLang="zh-TW" dirty="0"/>
              <a:t>local self boosting</a:t>
            </a:r>
          </a:p>
          <a:p>
            <a:r>
              <a:rPr lang="zh-TW" altLang="en-US" dirty="0"/>
              <a:t>這個是</a:t>
            </a:r>
            <a:r>
              <a:rPr lang="en-US" altLang="zh-TW" dirty="0"/>
              <a:t>channel boosting </a:t>
            </a:r>
            <a:r>
              <a:rPr lang="zh-TW" altLang="en-US" dirty="0"/>
              <a:t>的效率，這邊可以發現它跟</a:t>
            </a:r>
            <a:r>
              <a:rPr lang="en-US" altLang="zh-TW" dirty="0"/>
              <a:t>substrate</a:t>
            </a:r>
            <a:r>
              <a:rPr lang="zh-TW" altLang="en-US" dirty="0"/>
              <a:t>電容還有串接</a:t>
            </a:r>
            <a:r>
              <a:rPr lang="en-US" altLang="zh-TW" dirty="0"/>
              <a:t>cell</a:t>
            </a:r>
            <a:r>
              <a:rPr lang="zh-TW" altLang="en-US" dirty="0"/>
              <a:t>的數量有關</a:t>
            </a:r>
          </a:p>
          <a:p>
            <a:r>
              <a:rPr lang="zh-TW" altLang="en-US" dirty="0"/>
              <a:t>這裡告訴我們電容愈小愈好，所以濃度要愈低愈好，另外串接的數量也要愈少愈好</a:t>
            </a:r>
          </a:p>
          <a:p>
            <a:r>
              <a:rPr lang="zh-TW" altLang="en-US" dirty="0"/>
              <a:t>然而這跟</a:t>
            </a:r>
            <a:r>
              <a:rPr lang="en-US" altLang="zh-TW" dirty="0"/>
              <a:t>scaling</a:t>
            </a:r>
            <a:r>
              <a:rPr lang="zh-TW" altLang="en-US" dirty="0"/>
              <a:t>相反。因為我們會希望串接的</a:t>
            </a:r>
            <a:r>
              <a:rPr lang="en-US" altLang="zh-TW" dirty="0"/>
              <a:t>cell</a:t>
            </a:r>
            <a:r>
              <a:rPr lang="zh-TW" altLang="en-US" dirty="0"/>
              <a:t>數可以增加，目前已從</a:t>
            </a:r>
            <a:r>
              <a:rPr lang="en-US" altLang="zh-TW" dirty="0"/>
              <a:t>32WL ==&gt; 64 WL</a:t>
            </a:r>
          </a:p>
          <a:p>
            <a:r>
              <a:rPr lang="zh-TW" altLang="en-US" dirty="0"/>
              <a:t>所以這會影響我們的</a:t>
            </a:r>
            <a:r>
              <a:rPr lang="en-US" altLang="zh-TW" dirty="0"/>
              <a:t>boosting potential</a:t>
            </a:r>
            <a:r>
              <a:rPr lang="zh-TW" altLang="en-US" dirty="0"/>
              <a:t>，因為如此所以我們把</a:t>
            </a:r>
            <a:r>
              <a:rPr lang="en-US" altLang="zh-TW" dirty="0"/>
              <a:t>channel</a:t>
            </a:r>
            <a:r>
              <a:rPr lang="zh-TW" altLang="en-US" dirty="0"/>
              <a:t>濃度調很淡。</a:t>
            </a:r>
          </a:p>
          <a:p>
            <a:r>
              <a:rPr lang="zh-TW" altLang="en-US" dirty="0"/>
              <a:t>然而這又會造成</a:t>
            </a:r>
            <a:r>
              <a:rPr lang="en-US" altLang="zh-TW" dirty="0"/>
              <a:t>GSL</a:t>
            </a:r>
            <a:r>
              <a:rPr lang="zh-TW" altLang="en-US" dirty="0"/>
              <a:t>關不緊產生</a:t>
            </a:r>
            <a:r>
              <a:rPr lang="en-US" altLang="zh-TW" dirty="0"/>
              <a:t>leakage</a:t>
            </a:r>
            <a:r>
              <a:rPr lang="zh-TW" altLang="en-US" dirty="0"/>
              <a:t>。另外由於</a:t>
            </a:r>
            <a:r>
              <a:rPr lang="en-US" altLang="zh-TW" dirty="0"/>
              <a:t>BL</a:t>
            </a:r>
            <a:r>
              <a:rPr lang="zh-TW" altLang="en-US" dirty="0"/>
              <a:t>跟</a:t>
            </a:r>
            <a:r>
              <a:rPr lang="en-US" altLang="zh-TW" dirty="0"/>
              <a:t>BL</a:t>
            </a:r>
            <a:r>
              <a:rPr lang="zh-TW" altLang="en-US" dirty="0"/>
              <a:t>之間愈來愈靠近，這也變成</a:t>
            </a:r>
            <a:r>
              <a:rPr lang="en-US" altLang="zh-TW" dirty="0"/>
              <a:t>BL</a:t>
            </a:r>
            <a:r>
              <a:rPr lang="zh-TW" altLang="en-US" dirty="0"/>
              <a:t>方向</a:t>
            </a:r>
            <a:r>
              <a:rPr lang="en-US" altLang="zh-TW" dirty="0"/>
              <a:t>leakage</a:t>
            </a:r>
            <a:r>
              <a:rPr lang="zh-TW" altLang="en-US" dirty="0"/>
              <a:t>的來源。</a:t>
            </a:r>
            <a:endParaRPr lang="en-US" altLang="zh-TW" dirty="0"/>
          </a:p>
          <a:p>
            <a:r>
              <a:rPr lang="zh-TW" altLang="en-US" dirty="0"/>
              <a:t>因為這些原因所以我們需要改成</a:t>
            </a:r>
            <a:r>
              <a:rPr lang="en-US" altLang="zh-TW" dirty="0"/>
              <a:t>local self boosting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AD5FB-4F80-4F41-B2CC-293A3F114501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925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AD5FB-4F80-4F41-B2CC-293A3F114501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6584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AD5FB-4F80-4F41-B2CC-293A3F114501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4916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AD5FB-4F80-4F41-B2CC-293A3F114501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1999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AD5FB-4F80-4F41-B2CC-293A3F114501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068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AD5FB-4F80-4F41-B2CC-293A3F114501}" type="slidenum">
              <a:rPr lang="en-US" altLang="zh-TW" smtClean="0"/>
              <a:pPr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819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24013" y="2205038"/>
            <a:ext cx="7269162" cy="14700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28183" y="4941168"/>
            <a:ext cx="2584029" cy="7921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536" y="836712"/>
            <a:ext cx="8497639" cy="5184677"/>
          </a:xfrm>
        </p:spPr>
        <p:txBody>
          <a:bodyPr vert="eaVert"/>
          <a:lstStyle>
            <a:lvl3pPr>
              <a:defRPr kumimoji="1" lang="zh-TW" altLang="en-US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 kumimoji="1" lang="zh-TW" altLang="en-US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defRPr kumimoji="1" lang="zh-TW" altLang="en-US" sz="160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marL="1257300" lvl="2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5000"/>
              <a:buFont typeface="Wingdings" panose="05000000000000000000" pitchFamily="2" charset="2"/>
              <a:buChar char="u"/>
            </a:pPr>
            <a:r>
              <a:rPr lang="zh-TW" altLang="en-US" dirty="0"/>
              <a:t>第三層</a:t>
            </a:r>
          </a:p>
          <a:p>
            <a:pPr marL="1657350" lvl="3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0000"/>
              <a:buFont typeface="Wingdings" panose="05000000000000000000" pitchFamily="2" charset="2"/>
              <a:buChar char="n"/>
            </a:pPr>
            <a:r>
              <a:rPr lang="zh-TW" altLang="en-US" dirty="0"/>
              <a:t>第四層</a:t>
            </a:r>
          </a:p>
          <a:p>
            <a:pPr marL="2057400" lvl="4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Char char="»"/>
            </a:pPr>
            <a:r>
              <a:rPr lang="zh-TW" altLang="en-US" dirty="0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BAE9BB-4591-439D-AA0B-5FCD7F8D6F7A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99593" y="116632"/>
            <a:ext cx="6912768" cy="50405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3548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46925" y="836712"/>
            <a:ext cx="1817688" cy="5184676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528" y="836712"/>
            <a:ext cx="6670997" cy="5184676"/>
          </a:xfrm>
        </p:spPr>
        <p:txBody>
          <a:bodyPr vert="eaVert"/>
          <a:lstStyle>
            <a:lvl3pPr>
              <a:defRPr kumimoji="1" lang="zh-TW" altLang="en-US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 kumimoji="1" lang="zh-TW" altLang="en-US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defRPr kumimoji="1" lang="zh-TW" altLang="en-US" sz="160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marL="1257300" lvl="2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5000"/>
              <a:buFont typeface="Wingdings" panose="05000000000000000000" pitchFamily="2" charset="2"/>
              <a:buChar char="u"/>
            </a:pPr>
            <a:r>
              <a:rPr lang="zh-TW" altLang="en-US" dirty="0"/>
              <a:t>第三層</a:t>
            </a:r>
          </a:p>
          <a:p>
            <a:pPr marL="1657350" lvl="3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0000"/>
              <a:buFont typeface="Wingdings" panose="05000000000000000000" pitchFamily="2" charset="2"/>
              <a:buChar char="n"/>
            </a:pPr>
            <a:r>
              <a:rPr lang="zh-TW" altLang="en-US" dirty="0"/>
              <a:t>第四層</a:t>
            </a:r>
          </a:p>
          <a:p>
            <a:pPr marL="2057400" lvl="4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Char char="»"/>
            </a:pPr>
            <a:r>
              <a:rPr lang="zh-TW" altLang="en-US" dirty="0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25BCCA9-BF5E-4C05-803B-A0C40EBA90D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522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9593" y="116632"/>
            <a:ext cx="6912768" cy="50405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836712"/>
            <a:ext cx="7920879" cy="518467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kumimoji="1" lang="zh-TW" altLang="en-US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 kumimoji="1" lang="zh-TW" altLang="en-US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defRPr kumimoji="1" lang="zh-TW" altLang="en-US" sz="1600" dirty="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marL="1257300" lvl="2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5000"/>
              <a:buFont typeface="Wingdings" panose="05000000000000000000" pitchFamily="2" charset="2"/>
              <a:buChar char="u"/>
            </a:pPr>
            <a:r>
              <a:rPr lang="zh-TW" altLang="en-US" dirty="0"/>
              <a:t>第三層</a:t>
            </a:r>
          </a:p>
          <a:p>
            <a:pPr marL="1657350" lvl="3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0000"/>
              <a:buFont typeface="Wingdings" panose="05000000000000000000" pitchFamily="2" charset="2"/>
              <a:buChar char="n"/>
            </a:pPr>
            <a:r>
              <a:rPr lang="zh-TW" altLang="en-US" dirty="0"/>
              <a:t>第四層</a:t>
            </a:r>
          </a:p>
          <a:p>
            <a:pPr marL="2057400" lvl="4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Char char="»"/>
            </a:pPr>
            <a:r>
              <a:rPr lang="zh-TW" altLang="en-US" dirty="0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AD8D6D5-677D-4AF0-B927-2DB707B5F41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274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51719" y="4406900"/>
            <a:ext cx="6442993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51719" y="2906713"/>
            <a:ext cx="644299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55560EE-E10F-497B-BE8C-8B48589DC84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441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552" y="836712"/>
            <a:ext cx="3956298" cy="518467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kumimoji="1" lang="zh-TW" altLang="en-US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 kumimoji="1" lang="zh-TW" altLang="en-US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defRPr kumimoji="1" lang="zh-TW" altLang="en-US" sz="1600" dirty="0"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marL="1257300" lvl="2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5000"/>
              <a:buFont typeface="Wingdings" panose="05000000000000000000" pitchFamily="2" charset="2"/>
              <a:buChar char="u"/>
            </a:pPr>
            <a:r>
              <a:rPr lang="zh-TW" altLang="en-US" dirty="0"/>
              <a:t>第三層</a:t>
            </a:r>
          </a:p>
          <a:p>
            <a:pPr marL="1657350" lvl="3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0000"/>
              <a:buFont typeface="Wingdings" panose="05000000000000000000" pitchFamily="2" charset="2"/>
              <a:buChar char="n"/>
            </a:pPr>
            <a:r>
              <a:rPr lang="zh-TW" altLang="en-US" dirty="0"/>
              <a:t>第四層</a:t>
            </a:r>
          </a:p>
          <a:p>
            <a:pPr marL="2057400" lvl="4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Char char="»"/>
            </a:pPr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150" y="836712"/>
            <a:ext cx="3956298" cy="518467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kumimoji="1" lang="zh-TW" altLang="en-US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 kumimoji="1" lang="zh-TW" altLang="en-US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defRPr kumimoji="1" lang="zh-TW" altLang="en-US" sz="1600" dirty="0"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marL="1257300" lvl="2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5000"/>
              <a:buFont typeface="Wingdings" panose="05000000000000000000" pitchFamily="2" charset="2"/>
              <a:buChar char="u"/>
            </a:pPr>
            <a:r>
              <a:rPr lang="zh-TW" altLang="en-US" dirty="0"/>
              <a:t>第三層</a:t>
            </a:r>
          </a:p>
          <a:p>
            <a:pPr marL="1657350" lvl="3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0000"/>
              <a:buFont typeface="Wingdings" panose="05000000000000000000" pitchFamily="2" charset="2"/>
              <a:buChar char="n"/>
            </a:pPr>
            <a:r>
              <a:rPr lang="zh-TW" altLang="en-US" dirty="0"/>
              <a:t>第四層</a:t>
            </a:r>
          </a:p>
          <a:p>
            <a:pPr marL="2057400" lvl="4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Char char="»"/>
            </a:pPr>
            <a:r>
              <a:rPr lang="zh-TW" altLang="en-US" dirty="0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5C2EC4-6695-4640-954F-DE3F6B3A4E8A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899593" y="116632"/>
            <a:ext cx="6912768" cy="50405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6958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552" y="782166"/>
            <a:ext cx="3943299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9552" y="1421928"/>
            <a:ext cx="3943299" cy="445534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kumimoji="1" lang="zh-TW" altLang="en-US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 kumimoji="1" lang="zh-TW" altLang="en-US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defRPr kumimoji="1" lang="zh-TW" altLang="en-US" sz="1600" dirty="0"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marL="1257300" lvl="2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5000"/>
              <a:buFont typeface="Wingdings" panose="05000000000000000000" pitchFamily="2" charset="2"/>
              <a:buChar char="u"/>
            </a:pPr>
            <a:r>
              <a:rPr lang="zh-TW" altLang="en-US" dirty="0"/>
              <a:t>第三層</a:t>
            </a:r>
          </a:p>
          <a:p>
            <a:pPr marL="1657350" lvl="3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0000"/>
              <a:buFont typeface="Wingdings" panose="05000000000000000000" pitchFamily="2" charset="2"/>
              <a:buChar char="n"/>
            </a:pPr>
            <a:r>
              <a:rPr lang="zh-TW" altLang="en-US" dirty="0"/>
              <a:t>第四層</a:t>
            </a:r>
          </a:p>
          <a:p>
            <a:pPr marL="2057400" lvl="4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Char char="»"/>
            </a:pPr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61149" y="782166"/>
            <a:ext cx="3943299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1149" y="1421928"/>
            <a:ext cx="3943299" cy="445534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kumimoji="1" lang="zh-TW" altLang="en-US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 kumimoji="1" lang="zh-TW" altLang="en-US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defRPr kumimoji="1" lang="zh-TW" altLang="en-US" sz="1600" dirty="0"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marL="1257300" lvl="2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5000"/>
              <a:buFont typeface="Wingdings" panose="05000000000000000000" pitchFamily="2" charset="2"/>
              <a:buChar char="u"/>
            </a:pPr>
            <a:r>
              <a:rPr lang="zh-TW" altLang="en-US" dirty="0"/>
              <a:t>第三層</a:t>
            </a:r>
          </a:p>
          <a:p>
            <a:pPr marL="1657350" lvl="3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0000"/>
              <a:buFont typeface="Wingdings" panose="05000000000000000000" pitchFamily="2" charset="2"/>
              <a:buChar char="n"/>
            </a:pPr>
            <a:r>
              <a:rPr lang="zh-TW" altLang="en-US" dirty="0"/>
              <a:t>第四層</a:t>
            </a:r>
          </a:p>
          <a:p>
            <a:pPr marL="2057400" lvl="4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Char char="»"/>
            </a:pPr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E2251C-5064-4A89-8648-D8E94A7EF4EA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899593" y="116632"/>
            <a:ext cx="6912768" cy="50405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1961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C87D75-C6AF-4C22-9596-52A2AEA58567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99593" y="116632"/>
            <a:ext cx="6912768" cy="50405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8928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850438-6C18-4240-A91C-239358BEB85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515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836712"/>
            <a:ext cx="2648273" cy="1152128"/>
          </a:xfrm>
          <a:prstGeom prst="rect">
            <a:avLst/>
          </a:prstGeom>
        </p:spPr>
        <p:txBody>
          <a:bodyPr anchor="t"/>
          <a:lstStyle>
            <a:lvl1pPr algn="l">
              <a:defRPr sz="2000"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9872" y="836712"/>
            <a:ext cx="5112568" cy="514543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kumimoji="1" lang="zh-TW" altLang="en-US" sz="200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 kumimoji="1" lang="zh-TW" altLang="en-US" sz="180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defRPr kumimoji="1" lang="zh-TW" altLang="en-US" sz="1600" dirty="0"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marL="1257300" lvl="2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5000"/>
              <a:buFont typeface="Wingdings" panose="05000000000000000000" pitchFamily="2" charset="2"/>
              <a:buChar char="u"/>
            </a:pPr>
            <a:r>
              <a:rPr lang="zh-TW" altLang="en-US" dirty="0"/>
              <a:t>第三層</a:t>
            </a:r>
          </a:p>
          <a:p>
            <a:pPr marL="1657350" lvl="3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40000"/>
              <a:buFont typeface="Wingdings" panose="05000000000000000000" pitchFamily="2" charset="2"/>
              <a:buChar char="n"/>
            </a:pPr>
            <a:r>
              <a:rPr lang="zh-TW" altLang="en-US" dirty="0"/>
              <a:t>第四層</a:t>
            </a:r>
          </a:p>
          <a:p>
            <a:pPr marL="2057400" lvl="4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Char char="»"/>
            </a:pPr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1560" y="2060848"/>
            <a:ext cx="2648273" cy="39212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633F21-B687-47E9-A144-5367703ED0C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510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0" y="4656584"/>
            <a:ext cx="6552728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0000FF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31640" y="836712"/>
            <a:ext cx="6566520" cy="37468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31640" y="5223322"/>
            <a:ext cx="655272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6082343-7AF8-4BF3-A7CF-78CD335D109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6609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561" y="836712"/>
            <a:ext cx="7920880" cy="5184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388" y="6454775"/>
            <a:ext cx="1125537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257D70EF-4392-438A-962F-137129D13543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2400" b="1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400" b="1">
          <a:solidFill>
            <a:srgbClr val="FF6309"/>
          </a:solidFill>
          <a:latin typeface="Arial" charset="0"/>
          <a:ea typeface="新細明體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2400" b="1">
          <a:solidFill>
            <a:srgbClr val="FF6309"/>
          </a:solidFill>
          <a:latin typeface="Arial" charset="0"/>
          <a:ea typeface="新細明體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2400" b="1">
          <a:solidFill>
            <a:srgbClr val="FF6309"/>
          </a:solidFill>
          <a:latin typeface="Arial" charset="0"/>
          <a:ea typeface="新細明體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2400" b="1">
          <a:solidFill>
            <a:srgbClr val="FF6309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 b="1">
          <a:solidFill>
            <a:srgbClr val="FF6309"/>
          </a:solidFill>
          <a:latin typeface="Arial" charset="0"/>
          <a:ea typeface="新細明體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 b="1">
          <a:solidFill>
            <a:srgbClr val="FF6309"/>
          </a:solidFill>
          <a:latin typeface="Arial" charset="0"/>
          <a:ea typeface="新細明體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 b="1">
          <a:solidFill>
            <a:srgbClr val="FF6309"/>
          </a:solidFill>
          <a:latin typeface="Arial" charset="0"/>
          <a:ea typeface="新細明體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 b="1">
          <a:solidFill>
            <a:srgbClr val="FF6309"/>
          </a:solidFill>
          <a:latin typeface="Arial" charset="0"/>
          <a:ea typeface="新細明體" charset="-120"/>
        </a:defRPr>
      </a:lvl9pPr>
    </p:titleStyle>
    <p:bodyStyle>
      <a:lvl1pPr marL="342900" indent="-342900" algn="l" rtl="0" fontAlgn="base">
        <a:spcBef>
          <a:spcPct val="50000"/>
        </a:spcBef>
        <a:spcAft>
          <a:spcPct val="0"/>
        </a:spcAft>
        <a:buClr>
          <a:srgbClr val="0099FF"/>
        </a:buClr>
        <a:buSzPct val="70000"/>
        <a:buFont typeface="Wingdings" pitchFamily="2" charset="2"/>
        <a:buChar char="l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50000"/>
        </a:spcBef>
        <a:spcAft>
          <a:spcPct val="0"/>
        </a:spcAft>
        <a:buClr>
          <a:srgbClr val="0099FF"/>
        </a:buClr>
        <a:buSzPct val="50000"/>
        <a:buFont typeface="Wingdings" pitchFamily="2" charset="2"/>
        <a:buChar char="l"/>
        <a:defRPr kumimoji="1" sz="22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SzPct val="70000"/>
        <a:buFont typeface="Wingdings" pitchFamily="2" charset="2"/>
        <a:defRPr kumimoji="1" sz="13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23528" y="6498655"/>
            <a:ext cx="1125537" cy="287338"/>
          </a:xfrm>
        </p:spPr>
        <p:txBody>
          <a:bodyPr/>
          <a:lstStyle/>
          <a:p>
            <a:fld id="{FAD8D6D5-677D-4AF0-B927-2DB707B5F413}" type="slidenum">
              <a:rPr lang="en-US" altLang="zh-TW" smtClean="0"/>
              <a:pPr/>
              <a:t>1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1360079" y="107921"/>
            <a:ext cx="6380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Flash memory cell vs. MOSFET </a:t>
            </a:r>
            <a:endParaRPr lang="zh-TW" altLang="en-US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29" y="2204864"/>
            <a:ext cx="6144307" cy="309634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7669" y="915619"/>
            <a:ext cx="7776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600" dirty="0"/>
              <a:t>Flash cell has a charge storage layer such that Vth of cell can be changed </a:t>
            </a:r>
            <a:r>
              <a:rPr lang="en-US" altLang="zh-TW" sz="1600" dirty="0">
                <a:sym typeface="Wingdings" panose="05000000000000000000" pitchFamily="2" charset="2"/>
              </a:rPr>
              <a:t> memorize the information</a:t>
            </a:r>
            <a:r>
              <a:rPr lang="en-US" altLang="zh-TW" sz="1600" dirty="0"/>
              <a:t>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51757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1907704" y="941600"/>
            <a:ext cx="1296144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868144" y="941600"/>
            <a:ext cx="1296144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9" name="直線接點 8"/>
          <p:cNvCxnSpPr/>
          <p:nvPr/>
        </p:nvCxnSpPr>
        <p:spPr bwMode="auto">
          <a:xfrm>
            <a:off x="971600" y="1589672"/>
            <a:ext cx="33123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/>
          <p:cNvCxnSpPr/>
          <p:nvPr/>
        </p:nvCxnSpPr>
        <p:spPr bwMode="auto">
          <a:xfrm>
            <a:off x="4860032" y="1589672"/>
            <a:ext cx="33123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右中括弧 10"/>
          <p:cNvSpPr/>
          <p:nvPr/>
        </p:nvSpPr>
        <p:spPr bwMode="auto">
          <a:xfrm rot="5400000">
            <a:off x="1342345" y="1312345"/>
            <a:ext cx="432048" cy="986702"/>
          </a:xfrm>
          <a:prstGeom prst="rightBracke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右中括弧 11"/>
          <p:cNvSpPr/>
          <p:nvPr/>
        </p:nvSpPr>
        <p:spPr bwMode="auto">
          <a:xfrm rot="5400000">
            <a:off x="3369274" y="1312345"/>
            <a:ext cx="432048" cy="986702"/>
          </a:xfrm>
          <a:prstGeom prst="rightBracke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右中括弧 12"/>
          <p:cNvSpPr/>
          <p:nvPr/>
        </p:nvSpPr>
        <p:spPr bwMode="auto">
          <a:xfrm rot="5400000">
            <a:off x="5315451" y="1312345"/>
            <a:ext cx="432048" cy="986702"/>
          </a:xfrm>
          <a:prstGeom prst="rightBracke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右中括弧 13"/>
          <p:cNvSpPr/>
          <p:nvPr/>
        </p:nvSpPr>
        <p:spPr bwMode="auto">
          <a:xfrm rot="5400000">
            <a:off x="7342380" y="1312345"/>
            <a:ext cx="432048" cy="986702"/>
          </a:xfrm>
          <a:prstGeom prst="rightBracke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441764" y="1461016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n</a:t>
            </a:r>
            <a:endParaRPr lang="zh-TW" altLang="en-US" sz="4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352590" y="1451753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n</a:t>
            </a:r>
            <a:endParaRPr lang="zh-TW" altLang="en-US" sz="4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352648" y="1661680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p</a:t>
            </a:r>
            <a:endParaRPr lang="zh-TW" altLang="en-US" sz="4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318108" y="1451753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n</a:t>
            </a:r>
            <a:endParaRPr lang="zh-TW" altLang="en-US" sz="4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366200" y="1389571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n</a:t>
            </a:r>
            <a:endParaRPr lang="zh-TW" altLang="en-US" sz="4000" dirty="0"/>
          </a:p>
        </p:txBody>
      </p:sp>
      <p:sp>
        <p:nvSpPr>
          <p:cNvPr id="20" name="矩形 19"/>
          <p:cNvSpPr/>
          <p:nvPr/>
        </p:nvSpPr>
        <p:spPr bwMode="auto">
          <a:xfrm>
            <a:off x="6024826" y="1589672"/>
            <a:ext cx="1040227" cy="153842"/>
          </a:xfrm>
          <a:prstGeom prst="rec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871702" y="548680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n</a:t>
            </a:r>
            <a:endParaRPr lang="zh-TW" altLang="en-US" sz="4000" dirty="0"/>
          </a:p>
        </p:txBody>
      </p:sp>
      <p:cxnSp>
        <p:nvCxnSpPr>
          <p:cNvPr id="28" name="直線接點 27"/>
          <p:cNvCxnSpPr/>
          <p:nvPr/>
        </p:nvCxnSpPr>
        <p:spPr bwMode="auto">
          <a:xfrm flipH="1">
            <a:off x="6544940" y="1039786"/>
            <a:ext cx="1326762" cy="6218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字方塊 28"/>
          <p:cNvSpPr txBox="1"/>
          <p:nvPr/>
        </p:nvSpPr>
        <p:spPr>
          <a:xfrm>
            <a:off x="6332359" y="1661680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p</a:t>
            </a:r>
            <a:endParaRPr lang="zh-TW" altLang="en-US" sz="4000" dirty="0"/>
          </a:p>
        </p:txBody>
      </p:sp>
      <p:sp>
        <p:nvSpPr>
          <p:cNvPr id="39" name="矩形 38"/>
          <p:cNvSpPr/>
          <p:nvPr/>
        </p:nvSpPr>
        <p:spPr bwMode="auto">
          <a:xfrm>
            <a:off x="1907704" y="3789040"/>
            <a:ext cx="1296144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868144" y="3789040"/>
            <a:ext cx="1296144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41" name="直線接點 40"/>
          <p:cNvCxnSpPr/>
          <p:nvPr/>
        </p:nvCxnSpPr>
        <p:spPr bwMode="auto">
          <a:xfrm>
            <a:off x="971600" y="4437112"/>
            <a:ext cx="33123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線接點 41"/>
          <p:cNvCxnSpPr/>
          <p:nvPr/>
        </p:nvCxnSpPr>
        <p:spPr bwMode="auto">
          <a:xfrm>
            <a:off x="4860032" y="4437112"/>
            <a:ext cx="33123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右中括弧 42"/>
          <p:cNvSpPr/>
          <p:nvPr/>
        </p:nvSpPr>
        <p:spPr bwMode="auto">
          <a:xfrm rot="5400000">
            <a:off x="1342345" y="4159785"/>
            <a:ext cx="432048" cy="986702"/>
          </a:xfrm>
          <a:prstGeom prst="rightBracke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右中括弧 43"/>
          <p:cNvSpPr/>
          <p:nvPr/>
        </p:nvSpPr>
        <p:spPr bwMode="auto">
          <a:xfrm rot="5400000">
            <a:off x="3369274" y="4159785"/>
            <a:ext cx="432048" cy="986702"/>
          </a:xfrm>
          <a:prstGeom prst="rightBracke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右中括弧 44"/>
          <p:cNvSpPr/>
          <p:nvPr/>
        </p:nvSpPr>
        <p:spPr bwMode="auto">
          <a:xfrm rot="5400000">
            <a:off x="5315451" y="4159785"/>
            <a:ext cx="432048" cy="986702"/>
          </a:xfrm>
          <a:prstGeom prst="rightBracke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右中括弧 45"/>
          <p:cNvSpPr/>
          <p:nvPr/>
        </p:nvSpPr>
        <p:spPr bwMode="auto">
          <a:xfrm rot="5400000">
            <a:off x="7342380" y="4159785"/>
            <a:ext cx="432048" cy="986702"/>
          </a:xfrm>
          <a:prstGeom prst="rightBracke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3441764" y="4308456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n</a:t>
            </a:r>
            <a:endParaRPr lang="zh-TW" altLang="en-US" sz="4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352590" y="4299193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n</a:t>
            </a:r>
            <a:endParaRPr lang="zh-TW" altLang="en-US" sz="4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2352648" y="4509120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p</a:t>
            </a:r>
            <a:endParaRPr lang="zh-TW" altLang="en-US" sz="4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5318108" y="4299193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n</a:t>
            </a:r>
            <a:endParaRPr lang="zh-TW" altLang="en-US" sz="4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7366200" y="4237011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n</a:t>
            </a:r>
            <a:endParaRPr lang="zh-TW" altLang="en-US" sz="4000" dirty="0"/>
          </a:p>
        </p:txBody>
      </p:sp>
      <p:sp>
        <p:nvSpPr>
          <p:cNvPr id="52" name="矩形 51"/>
          <p:cNvSpPr/>
          <p:nvPr/>
        </p:nvSpPr>
        <p:spPr bwMode="auto">
          <a:xfrm>
            <a:off x="6024826" y="4437112"/>
            <a:ext cx="1040227" cy="153842"/>
          </a:xfrm>
          <a:prstGeom prst="rect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871702" y="3396120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n</a:t>
            </a:r>
            <a:endParaRPr lang="zh-TW" altLang="en-US" sz="4000" dirty="0"/>
          </a:p>
        </p:txBody>
      </p:sp>
      <p:cxnSp>
        <p:nvCxnSpPr>
          <p:cNvPr id="54" name="直線接點 53"/>
          <p:cNvCxnSpPr/>
          <p:nvPr/>
        </p:nvCxnSpPr>
        <p:spPr bwMode="auto">
          <a:xfrm flipH="1">
            <a:off x="6544940" y="3887226"/>
            <a:ext cx="1326762" cy="6218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文字方塊 54"/>
          <p:cNvSpPr txBox="1"/>
          <p:nvPr/>
        </p:nvSpPr>
        <p:spPr>
          <a:xfrm>
            <a:off x="6332359" y="4509120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p</a:t>
            </a:r>
            <a:endParaRPr lang="zh-TW" altLang="en-US" sz="4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262605" y="39138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3483832" y="39353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352648" y="324440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2408753" y="551723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203118" y="386074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6352418" y="320798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7745186" y="393352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6384906" y="553143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</a:t>
            </a:r>
            <a:endParaRPr lang="zh-TW" altLang="en-US" sz="2800" dirty="0"/>
          </a:p>
        </p:txBody>
      </p:sp>
      <p:cxnSp>
        <p:nvCxnSpPr>
          <p:cNvPr id="65" name="直線接點 64"/>
          <p:cNvCxnSpPr/>
          <p:nvPr/>
        </p:nvCxnSpPr>
        <p:spPr bwMode="auto">
          <a:xfrm flipV="1">
            <a:off x="0" y="2924944"/>
            <a:ext cx="9144000" cy="364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線接點 2"/>
          <p:cNvCxnSpPr/>
          <p:nvPr/>
        </p:nvCxnSpPr>
        <p:spPr bwMode="auto">
          <a:xfrm>
            <a:off x="971600" y="5445224"/>
            <a:ext cx="33123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線接點 63"/>
          <p:cNvCxnSpPr/>
          <p:nvPr/>
        </p:nvCxnSpPr>
        <p:spPr bwMode="auto">
          <a:xfrm>
            <a:off x="4888756" y="5445224"/>
            <a:ext cx="33123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7686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251395" y="6454775"/>
            <a:ext cx="1125537" cy="287338"/>
          </a:xfrm>
        </p:spPr>
        <p:txBody>
          <a:bodyPr/>
          <a:lstStyle/>
          <a:p>
            <a:fld id="{FAD8D6D5-677D-4AF0-B927-2DB707B5F413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828219" y="107921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Erase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8212980" cy="45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9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54836" y="116632"/>
            <a:ext cx="794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Self-Boosting Program Inhibition: SBPI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38" y="1484784"/>
            <a:ext cx="3024336" cy="362920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556792"/>
            <a:ext cx="2262932" cy="345570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73862" y="98072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Global self-boosting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287594" y="98072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Local self-boosting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294661" y="5458485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we need to use local self-boosting?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588224" y="1916832"/>
            <a:ext cx="23762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dirty="0"/>
              <a:t>LSB: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b="0" dirty="0"/>
              <a:t>Can the </a:t>
            </a:r>
            <a:r>
              <a:rPr lang="en-US" altLang="zh-TW" sz="1400" b="0" dirty="0" err="1"/>
              <a:t>pgm</a:t>
            </a:r>
            <a:r>
              <a:rPr lang="en-US" altLang="zh-TW" sz="1400" b="0" dirty="0"/>
              <a:t> string pass 0V as </a:t>
            </a:r>
            <a:r>
              <a:rPr lang="en-US" altLang="zh-TW" sz="1400" b="0" dirty="0" err="1"/>
              <a:t>Vio</a:t>
            </a:r>
            <a:r>
              <a:rPr lang="en-US" altLang="zh-TW" sz="1400" b="0" dirty="0"/>
              <a:t> is GND?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b="0" dirty="0"/>
              <a:t>Is the program-order algorism still workable in LSB?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b="0" dirty="0"/>
              <a:t>LSB ~ EASB?</a:t>
            </a:r>
            <a:endParaRPr lang="zh-TW" altLang="en-US" sz="1400" b="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6444208" y="3742118"/>
            <a:ext cx="2385362" cy="1487082"/>
            <a:chOff x="6660232" y="3886134"/>
            <a:chExt cx="2385362" cy="1487082"/>
          </a:xfrm>
        </p:grpSpPr>
        <p:grpSp>
          <p:nvGrpSpPr>
            <p:cNvPr id="18" name="群組 17"/>
            <p:cNvGrpSpPr/>
            <p:nvPr/>
          </p:nvGrpSpPr>
          <p:grpSpPr>
            <a:xfrm>
              <a:off x="6660232" y="4092600"/>
              <a:ext cx="1893487" cy="1208608"/>
              <a:chOff x="6660232" y="4092600"/>
              <a:chExt cx="1893487" cy="1208608"/>
            </a:xfrm>
          </p:grpSpPr>
          <p:sp>
            <p:nvSpPr>
              <p:cNvPr id="9" name="手繪多邊形 8"/>
              <p:cNvSpPr/>
              <p:nvPr/>
            </p:nvSpPr>
            <p:spPr bwMode="auto">
              <a:xfrm>
                <a:off x="6660232" y="4092600"/>
                <a:ext cx="794551" cy="1208608"/>
              </a:xfrm>
              <a:custGeom>
                <a:avLst/>
                <a:gdLst>
                  <a:gd name="connsiteX0" fmla="*/ 707465 w 794551"/>
                  <a:gd name="connsiteY0" fmla="*/ 0 h 1654629"/>
                  <a:gd name="connsiteX1" fmla="*/ 533294 w 794551"/>
                  <a:gd name="connsiteY1" fmla="*/ 449943 h 1654629"/>
                  <a:gd name="connsiteX2" fmla="*/ 83351 w 794551"/>
                  <a:gd name="connsiteY2" fmla="*/ 595086 h 1654629"/>
                  <a:gd name="connsiteX3" fmla="*/ 39808 w 794551"/>
                  <a:gd name="connsiteY3" fmla="*/ 856343 h 1654629"/>
                  <a:gd name="connsiteX4" fmla="*/ 518780 w 794551"/>
                  <a:gd name="connsiteY4" fmla="*/ 1016000 h 1654629"/>
                  <a:gd name="connsiteX5" fmla="*/ 721980 w 794551"/>
                  <a:gd name="connsiteY5" fmla="*/ 1190171 h 1654629"/>
                  <a:gd name="connsiteX6" fmla="*/ 794551 w 794551"/>
                  <a:gd name="connsiteY6" fmla="*/ 1654629 h 1654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4551" h="1654629">
                    <a:moveTo>
                      <a:pt x="707465" y="0"/>
                    </a:moveTo>
                    <a:cubicBezTo>
                      <a:pt x="672389" y="175381"/>
                      <a:pt x="637313" y="350762"/>
                      <a:pt x="533294" y="449943"/>
                    </a:cubicBezTo>
                    <a:cubicBezTo>
                      <a:pt x="429275" y="549124"/>
                      <a:pt x="165599" y="527353"/>
                      <a:pt x="83351" y="595086"/>
                    </a:cubicBezTo>
                    <a:cubicBezTo>
                      <a:pt x="1103" y="662819"/>
                      <a:pt x="-32764" y="786191"/>
                      <a:pt x="39808" y="856343"/>
                    </a:cubicBezTo>
                    <a:cubicBezTo>
                      <a:pt x="112379" y="926495"/>
                      <a:pt x="405085" y="960362"/>
                      <a:pt x="518780" y="1016000"/>
                    </a:cubicBezTo>
                    <a:cubicBezTo>
                      <a:pt x="632475" y="1071638"/>
                      <a:pt x="676018" y="1083733"/>
                      <a:pt x="721980" y="1190171"/>
                    </a:cubicBezTo>
                    <a:cubicBezTo>
                      <a:pt x="767942" y="1296609"/>
                      <a:pt x="781246" y="1475619"/>
                      <a:pt x="794551" y="1654629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" name="直線接點 10"/>
              <p:cNvCxnSpPr/>
              <p:nvPr/>
            </p:nvCxnSpPr>
            <p:spPr bwMode="auto">
              <a:xfrm>
                <a:off x="7545040" y="4264291"/>
                <a:ext cx="100811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線接點 13"/>
              <p:cNvCxnSpPr/>
              <p:nvPr/>
            </p:nvCxnSpPr>
            <p:spPr bwMode="auto">
              <a:xfrm>
                <a:off x="7545040" y="4451287"/>
                <a:ext cx="100811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直線接點 14"/>
              <p:cNvCxnSpPr/>
              <p:nvPr/>
            </p:nvCxnSpPr>
            <p:spPr bwMode="auto">
              <a:xfrm>
                <a:off x="7545606" y="4624331"/>
                <a:ext cx="100811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線接點 15"/>
              <p:cNvCxnSpPr/>
              <p:nvPr/>
            </p:nvCxnSpPr>
            <p:spPr bwMode="auto">
              <a:xfrm>
                <a:off x="7545040" y="4797375"/>
                <a:ext cx="100811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線接點 16"/>
              <p:cNvCxnSpPr/>
              <p:nvPr/>
            </p:nvCxnSpPr>
            <p:spPr bwMode="auto">
              <a:xfrm>
                <a:off x="7545040" y="4984371"/>
                <a:ext cx="1008113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9" name="文字方塊 18"/>
            <p:cNvSpPr txBox="1"/>
            <p:nvPr/>
          </p:nvSpPr>
          <p:spPr>
            <a:xfrm>
              <a:off x="8604448" y="443966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18</a:t>
              </a:r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628137" y="388613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8676456" y="41629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</a:t>
              </a:r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8676456" y="46796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</a:t>
              </a:r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8676456" y="500388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432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54836" y="116632"/>
            <a:ext cx="794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Self-Boosting Program Inhibition: SBPI</a:t>
            </a:r>
            <a:endParaRPr lang="zh-TW" altLang="en-US"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8720"/>
            <a:ext cx="8602878" cy="244797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599981"/>
            <a:ext cx="2034972" cy="22412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508" y="3599981"/>
            <a:ext cx="3973860" cy="974953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 bwMode="auto">
          <a:xfrm>
            <a:off x="3995936" y="4293096"/>
            <a:ext cx="432048" cy="432048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4716016" y="4221088"/>
            <a:ext cx="432048" cy="432048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771800" y="4797152"/>
            <a:ext cx="5625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Boosting potential is dependent on </a:t>
            </a:r>
            <a:r>
              <a:rPr lang="en-US" altLang="zh-TW" dirty="0" err="1"/>
              <a:t>Cdep</a:t>
            </a:r>
            <a:r>
              <a:rPr lang="en-US" altLang="zh-TW" dirty="0"/>
              <a:t> and N.</a:t>
            </a:r>
          </a:p>
          <a:p>
            <a:r>
              <a:rPr lang="en-US" altLang="zh-TW" dirty="0" err="1"/>
              <a:t>Cdep</a:t>
            </a:r>
            <a:r>
              <a:rPr lang="en-US" altLang="zh-TW" dirty="0"/>
              <a:t> ↓ </a:t>
            </a:r>
            <a:r>
              <a:rPr lang="en-US" altLang="zh-TW" dirty="0">
                <a:sym typeface="Wingdings" panose="05000000000000000000" pitchFamily="2" charset="2"/>
              </a:rPr>
              <a:t> </a:t>
            </a:r>
            <a:r>
              <a:rPr lang="en-US" altLang="zh-TW" dirty="0" err="1">
                <a:sym typeface="Wingdings" panose="05000000000000000000" pitchFamily="2" charset="2"/>
              </a:rPr>
              <a:t>dVch</a:t>
            </a:r>
            <a:r>
              <a:rPr lang="en-US" altLang="zh-TW" dirty="0">
                <a:sym typeface="Wingdings" panose="05000000000000000000" pitchFamily="2" charset="2"/>
              </a:rPr>
              <a:t> ↑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N ↑ (32 -&gt; 64 WLs) </a:t>
            </a:r>
            <a:r>
              <a:rPr lang="en-US" altLang="zh-TW" dirty="0" err="1">
                <a:sym typeface="Wingdings" panose="05000000000000000000" pitchFamily="2" charset="2"/>
              </a:rPr>
              <a:t>dVch</a:t>
            </a:r>
            <a:r>
              <a:rPr lang="en-US" altLang="zh-TW" dirty="0">
                <a:sym typeface="Wingdings" panose="05000000000000000000" pitchFamily="2" charset="2"/>
              </a:rPr>
              <a:t> ↓</a:t>
            </a:r>
          </a:p>
          <a:p>
            <a:r>
              <a:rPr lang="en-US" altLang="zh-TW" dirty="0" err="1">
                <a:sym typeface="Wingdings" panose="05000000000000000000" pitchFamily="2" charset="2"/>
              </a:rPr>
              <a:t>Cdep</a:t>
            </a:r>
            <a:r>
              <a:rPr lang="en-US" altLang="zh-TW" dirty="0"/>
              <a:t> ↓ (cell punch) , junction doping </a:t>
            </a:r>
            <a:r>
              <a:rPr lang="en-US" altLang="zh-TW" dirty="0">
                <a:sym typeface="Wingdings" panose="05000000000000000000" pitchFamily="2" charset="2"/>
              </a:rPr>
              <a:t>↑  leakage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10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54836" y="116632"/>
            <a:ext cx="794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Self-Boosting Program Inhibition: SBPI</a:t>
            </a:r>
            <a:endParaRPr lang="zh-TW" altLang="en-US"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8720"/>
            <a:ext cx="8602878" cy="244797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699792" y="249289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8V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36" y="3731830"/>
            <a:ext cx="1008112" cy="1128398"/>
          </a:xfrm>
          <a:prstGeom prst="rect">
            <a:avLst/>
          </a:prstGeom>
        </p:spPr>
      </p:pic>
      <p:sp>
        <p:nvSpPr>
          <p:cNvPr id="5" name="手繪多邊形 4"/>
          <p:cNvSpPr/>
          <p:nvPr/>
        </p:nvSpPr>
        <p:spPr bwMode="auto">
          <a:xfrm>
            <a:off x="2678607" y="2776093"/>
            <a:ext cx="238897" cy="205946"/>
          </a:xfrm>
          <a:custGeom>
            <a:avLst/>
            <a:gdLst>
              <a:gd name="connsiteX0" fmla="*/ 238897 w 238897"/>
              <a:gd name="connsiteY0" fmla="*/ 0 h 205946"/>
              <a:gd name="connsiteX1" fmla="*/ 90616 w 238897"/>
              <a:gd name="connsiteY1" fmla="*/ 49427 h 205946"/>
              <a:gd name="connsiteX2" fmla="*/ 0 w 238897"/>
              <a:gd name="connsiteY2" fmla="*/ 205946 h 20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97" h="205946">
                <a:moveTo>
                  <a:pt x="238897" y="0"/>
                </a:moveTo>
                <a:cubicBezTo>
                  <a:pt x="184664" y="7551"/>
                  <a:pt x="130432" y="15103"/>
                  <a:pt x="90616" y="49427"/>
                </a:cubicBezTo>
                <a:cubicBezTo>
                  <a:pt x="50800" y="83751"/>
                  <a:pt x="25400" y="144848"/>
                  <a:pt x="0" y="205946"/>
                </a:cubicBezTo>
              </a:path>
            </a:pathLst>
          </a:custGeom>
          <a:noFill/>
          <a:ln w="222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 14"/>
          <p:cNvSpPr/>
          <p:nvPr/>
        </p:nvSpPr>
        <p:spPr bwMode="auto">
          <a:xfrm>
            <a:off x="3563888" y="2776093"/>
            <a:ext cx="238897" cy="205946"/>
          </a:xfrm>
          <a:custGeom>
            <a:avLst/>
            <a:gdLst>
              <a:gd name="connsiteX0" fmla="*/ 238897 w 238897"/>
              <a:gd name="connsiteY0" fmla="*/ 0 h 205946"/>
              <a:gd name="connsiteX1" fmla="*/ 90616 w 238897"/>
              <a:gd name="connsiteY1" fmla="*/ 49427 h 205946"/>
              <a:gd name="connsiteX2" fmla="*/ 0 w 238897"/>
              <a:gd name="connsiteY2" fmla="*/ 205946 h 20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97" h="205946">
                <a:moveTo>
                  <a:pt x="238897" y="0"/>
                </a:moveTo>
                <a:cubicBezTo>
                  <a:pt x="184664" y="7551"/>
                  <a:pt x="130432" y="15103"/>
                  <a:pt x="90616" y="49427"/>
                </a:cubicBezTo>
                <a:cubicBezTo>
                  <a:pt x="50800" y="83751"/>
                  <a:pt x="25400" y="144848"/>
                  <a:pt x="0" y="205946"/>
                </a:cubicBezTo>
              </a:path>
            </a:pathLst>
          </a:custGeom>
          <a:noFill/>
          <a:ln w="222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 15"/>
          <p:cNvSpPr/>
          <p:nvPr/>
        </p:nvSpPr>
        <p:spPr bwMode="auto">
          <a:xfrm>
            <a:off x="4716016" y="2776093"/>
            <a:ext cx="238897" cy="205946"/>
          </a:xfrm>
          <a:custGeom>
            <a:avLst/>
            <a:gdLst>
              <a:gd name="connsiteX0" fmla="*/ 238897 w 238897"/>
              <a:gd name="connsiteY0" fmla="*/ 0 h 205946"/>
              <a:gd name="connsiteX1" fmla="*/ 90616 w 238897"/>
              <a:gd name="connsiteY1" fmla="*/ 49427 h 205946"/>
              <a:gd name="connsiteX2" fmla="*/ 0 w 238897"/>
              <a:gd name="connsiteY2" fmla="*/ 205946 h 20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97" h="205946">
                <a:moveTo>
                  <a:pt x="238897" y="0"/>
                </a:moveTo>
                <a:cubicBezTo>
                  <a:pt x="184664" y="7551"/>
                  <a:pt x="130432" y="15103"/>
                  <a:pt x="90616" y="49427"/>
                </a:cubicBezTo>
                <a:cubicBezTo>
                  <a:pt x="50800" y="83751"/>
                  <a:pt x="25400" y="144848"/>
                  <a:pt x="0" y="205946"/>
                </a:cubicBezTo>
              </a:path>
            </a:pathLst>
          </a:custGeom>
          <a:noFill/>
          <a:ln w="222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 16"/>
          <p:cNvSpPr/>
          <p:nvPr/>
        </p:nvSpPr>
        <p:spPr bwMode="auto">
          <a:xfrm>
            <a:off x="6012160" y="2776093"/>
            <a:ext cx="238897" cy="205946"/>
          </a:xfrm>
          <a:custGeom>
            <a:avLst/>
            <a:gdLst>
              <a:gd name="connsiteX0" fmla="*/ 238897 w 238897"/>
              <a:gd name="connsiteY0" fmla="*/ 0 h 205946"/>
              <a:gd name="connsiteX1" fmla="*/ 90616 w 238897"/>
              <a:gd name="connsiteY1" fmla="*/ 49427 h 205946"/>
              <a:gd name="connsiteX2" fmla="*/ 0 w 238897"/>
              <a:gd name="connsiteY2" fmla="*/ 205946 h 20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97" h="205946">
                <a:moveTo>
                  <a:pt x="238897" y="0"/>
                </a:moveTo>
                <a:cubicBezTo>
                  <a:pt x="184664" y="7551"/>
                  <a:pt x="130432" y="15103"/>
                  <a:pt x="90616" y="49427"/>
                </a:cubicBezTo>
                <a:cubicBezTo>
                  <a:pt x="50800" y="83751"/>
                  <a:pt x="25400" y="144848"/>
                  <a:pt x="0" y="205946"/>
                </a:cubicBezTo>
              </a:path>
            </a:pathLst>
          </a:custGeom>
          <a:noFill/>
          <a:ln w="222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 bwMode="auto">
          <a:xfrm>
            <a:off x="6948264" y="2788029"/>
            <a:ext cx="238897" cy="205946"/>
          </a:xfrm>
          <a:custGeom>
            <a:avLst/>
            <a:gdLst>
              <a:gd name="connsiteX0" fmla="*/ 238897 w 238897"/>
              <a:gd name="connsiteY0" fmla="*/ 0 h 205946"/>
              <a:gd name="connsiteX1" fmla="*/ 90616 w 238897"/>
              <a:gd name="connsiteY1" fmla="*/ 49427 h 205946"/>
              <a:gd name="connsiteX2" fmla="*/ 0 w 238897"/>
              <a:gd name="connsiteY2" fmla="*/ 205946 h 20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97" h="205946">
                <a:moveTo>
                  <a:pt x="238897" y="0"/>
                </a:moveTo>
                <a:cubicBezTo>
                  <a:pt x="184664" y="7551"/>
                  <a:pt x="130432" y="15103"/>
                  <a:pt x="90616" y="49427"/>
                </a:cubicBezTo>
                <a:cubicBezTo>
                  <a:pt x="50800" y="83751"/>
                  <a:pt x="25400" y="144848"/>
                  <a:pt x="0" y="205946"/>
                </a:cubicBezTo>
              </a:path>
            </a:pathLst>
          </a:custGeom>
          <a:noFill/>
          <a:ln w="222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 bwMode="auto">
          <a:xfrm>
            <a:off x="1600862" y="2651742"/>
            <a:ext cx="238897" cy="205946"/>
          </a:xfrm>
          <a:custGeom>
            <a:avLst/>
            <a:gdLst>
              <a:gd name="connsiteX0" fmla="*/ 238897 w 238897"/>
              <a:gd name="connsiteY0" fmla="*/ 0 h 205946"/>
              <a:gd name="connsiteX1" fmla="*/ 90616 w 238897"/>
              <a:gd name="connsiteY1" fmla="*/ 49427 h 205946"/>
              <a:gd name="connsiteX2" fmla="*/ 0 w 238897"/>
              <a:gd name="connsiteY2" fmla="*/ 205946 h 20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897" h="205946">
                <a:moveTo>
                  <a:pt x="238897" y="0"/>
                </a:moveTo>
                <a:cubicBezTo>
                  <a:pt x="184664" y="7551"/>
                  <a:pt x="130432" y="15103"/>
                  <a:pt x="90616" y="49427"/>
                </a:cubicBezTo>
                <a:cubicBezTo>
                  <a:pt x="50800" y="83751"/>
                  <a:pt x="25400" y="144848"/>
                  <a:pt x="0" y="205946"/>
                </a:cubicBezTo>
              </a:path>
            </a:pathLst>
          </a:cu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99592" y="4604935"/>
            <a:ext cx="374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TW" dirty="0"/>
              <a:t>Number of cells in the string </a:t>
            </a:r>
          </a:p>
          <a:p>
            <a:pPr marL="342900" indent="-342900">
              <a:buAutoNum type="arabicPeriod"/>
            </a:pPr>
            <a:r>
              <a:rPr lang="en-US" altLang="zh-TW" dirty="0"/>
              <a:t>SSL subthreshold current</a:t>
            </a:r>
          </a:p>
          <a:p>
            <a:pPr marL="342900" indent="-342900">
              <a:buAutoNum type="arabicPeriod"/>
            </a:pPr>
            <a:r>
              <a:rPr lang="en-US" altLang="zh-TW" dirty="0"/>
              <a:t>S/D junction leakage</a:t>
            </a:r>
          </a:p>
          <a:p>
            <a:pPr marL="342900" indent="-342900">
              <a:buAutoNum type="arabicPeriod"/>
            </a:pPr>
            <a:r>
              <a:rPr lang="en-US" altLang="zh-TW" dirty="0"/>
              <a:t>BL to BL coupling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130419" y="2996952"/>
            <a:ext cx="1220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Junction leakage</a:t>
            </a:r>
            <a:endParaRPr lang="zh-TW" altLang="en-US" sz="1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27584" y="2636912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SSL punch</a:t>
            </a:r>
            <a:endParaRPr lang="zh-TW" altLang="en-US" sz="10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404" y="3574287"/>
            <a:ext cx="5060941" cy="8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42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54836" y="116632"/>
            <a:ext cx="794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Self-Boosting Program Inhibition: SBPI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403648" y="9807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EASB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995854" y="1635707"/>
            <a:ext cx="7267575" cy="2801405"/>
            <a:chOff x="995854" y="1635707"/>
            <a:chExt cx="7267575" cy="280140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277092" y="-645531"/>
              <a:ext cx="2705100" cy="7267575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 bwMode="auto">
            <a:xfrm>
              <a:off x="1259632" y="4221088"/>
              <a:ext cx="2232248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654836" y="4530606"/>
            <a:ext cx="6631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600" dirty="0"/>
              <a:t>The erase area could be boosted higher than the program area. </a:t>
            </a:r>
            <a:endParaRPr lang="zh-TW" altLang="en-US" sz="16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638274" y="3263368"/>
            <a:ext cx="1910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0" dirty="0">
                <a:solidFill>
                  <a:srgbClr val="FF0000"/>
                </a:solidFill>
              </a:rPr>
              <a:t>It improves SSL GIDL</a:t>
            </a:r>
            <a:endParaRPr lang="zh-TW" altLang="en-US" sz="1400" b="0" dirty="0">
              <a:solidFill>
                <a:srgbClr val="FF0000"/>
              </a:solidFill>
            </a:endParaRPr>
          </a:p>
        </p:txBody>
      </p:sp>
      <p:sp>
        <p:nvSpPr>
          <p:cNvPr id="4" name="橢圓 3"/>
          <p:cNvSpPr/>
          <p:nvPr/>
        </p:nvSpPr>
        <p:spPr bwMode="auto">
          <a:xfrm>
            <a:off x="1816581" y="2708920"/>
            <a:ext cx="235139" cy="4320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026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54836" y="116632"/>
            <a:ext cx="70342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Gate-induced drain leakage (GIDL)</a:t>
            </a:r>
          </a:p>
          <a:p>
            <a:r>
              <a:rPr lang="en-US" altLang="zh-TW" sz="3200" dirty="0"/>
              <a:t>-- additional --</a:t>
            </a:r>
            <a:endParaRPr lang="zh-TW" altLang="en-US"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28240"/>
            <a:ext cx="4438650" cy="21526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980728"/>
            <a:ext cx="3641533" cy="26376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963" y="3933056"/>
            <a:ext cx="2823765" cy="204704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73296" y="4077072"/>
            <a:ext cx="4752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600" b="0" i="1" dirty="0"/>
              <a:t>The narrowing of the depletion layer at or near the intersection of the p-n junction and Si-SiO2 interface causes field crowding.</a:t>
            </a:r>
            <a:endParaRPr lang="zh-TW" altLang="en-US" sz="1600" b="0" i="1" dirty="0"/>
          </a:p>
        </p:txBody>
      </p:sp>
      <p:sp>
        <p:nvSpPr>
          <p:cNvPr id="2" name="文字方塊 1"/>
          <p:cNvSpPr txBox="1"/>
          <p:nvPr/>
        </p:nvSpPr>
        <p:spPr>
          <a:xfrm>
            <a:off x="426055" y="1259468"/>
            <a:ext cx="3732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MOS device: acc. =&gt; dep. =&gt; inv.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3406252" y="5402024"/>
            <a:ext cx="738808" cy="486679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P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145060" y="5402024"/>
            <a:ext cx="738808" cy="486679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145060" y="5402024"/>
            <a:ext cx="269304" cy="4866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+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875756" y="5399468"/>
            <a:ext cx="269304" cy="486679"/>
          </a:xfrm>
          <a:prstGeom prst="rect">
            <a:avLst/>
          </a:prstGeom>
          <a:solidFill>
            <a:srgbClr val="FF99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-</a:t>
            </a: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 bwMode="auto">
          <a:xfrm flipH="1">
            <a:off x="3923928" y="5278955"/>
            <a:ext cx="2693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/>
          <p:cNvSpPr txBox="1"/>
          <p:nvPr/>
        </p:nvSpPr>
        <p:spPr>
          <a:xfrm>
            <a:off x="4124055" y="508518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dirty="0"/>
              <a:t>E</a:t>
            </a:r>
            <a:endParaRPr lang="zh-TW" altLang="en-US" b="0" dirty="0"/>
          </a:p>
        </p:txBody>
      </p:sp>
      <p:cxnSp>
        <p:nvCxnSpPr>
          <p:cNvPr id="16" name="直線單箭頭接點 15"/>
          <p:cNvCxnSpPr/>
          <p:nvPr/>
        </p:nvCxnSpPr>
        <p:spPr bwMode="auto">
          <a:xfrm flipH="1">
            <a:off x="3550268" y="6001895"/>
            <a:ext cx="11521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字方塊 16"/>
          <p:cNvSpPr txBox="1"/>
          <p:nvPr/>
        </p:nvSpPr>
        <p:spPr>
          <a:xfrm>
            <a:off x="4788024" y="5888305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0" dirty="0"/>
              <a:t>electron</a:t>
            </a:r>
            <a:endParaRPr lang="zh-TW" altLang="en-US" sz="1200" b="0" dirty="0"/>
          </a:p>
        </p:txBody>
      </p:sp>
      <p:cxnSp>
        <p:nvCxnSpPr>
          <p:cNvPr id="19" name="直線單箭頭接點 18"/>
          <p:cNvCxnSpPr/>
          <p:nvPr/>
        </p:nvCxnSpPr>
        <p:spPr bwMode="auto">
          <a:xfrm>
            <a:off x="3529250" y="5152436"/>
            <a:ext cx="13381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字方塊 19"/>
          <p:cNvSpPr txBox="1"/>
          <p:nvPr/>
        </p:nvSpPr>
        <p:spPr>
          <a:xfrm>
            <a:off x="3027189" y="5023733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hole</a:t>
            </a:r>
            <a:endParaRPr lang="zh-TW" altLang="en-US" sz="1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936730" y="556984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-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172479" y="558924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483119" y="54087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932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54836" y="116632"/>
            <a:ext cx="70342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Gate-induced drain leakage (GIDL)</a:t>
            </a:r>
          </a:p>
          <a:p>
            <a:r>
              <a:rPr lang="en-US" altLang="zh-TW" sz="3200" dirty="0"/>
              <a:t>-- additional --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755576" y="2060848"/>
            <a:ext cx="2490522" cy="1141571"/>
            <a:chOff x="3027189" y="5023733"/>
            <a:chExt cx="2490522" cy="1141571"/>
          </a:xfrm>
        </p:grpSpPr>
        <p:sp>
          <p:nvSpPr>
            <p:cNvPr id="3" name="矩形 2"/>
            <p:cNvSpPr/>
            <p:nvPr/>
          </p:nvSpPr>
          <p:spPr bwMode="auto">
            <a:xfrm>
              <a:off x="3406252" y="5402024"/>
              <a:ext cx="738808" cy="486679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新細明體" charset="-120"/>
                </a:rPr>
                <a:t>P</a:t>
              </a:r>
              <a:endParaRPr kumimoji="1" lang="zh-TW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145060" y="5402024"/>
              <a:ext cx="738808" cy="48667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4145060" y="5402024"/>
              <a:ext cx="269304" cy="48667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+</a:t>
              </a:r>
              <a:endParaRPr kumimoji="1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875756" y="5399468"/>
              <a:ext cx="269304" cy="486679"/>
            </a:xfrm>
            <a:prstGeom prst="rect">
              <a:avLst/>
            </a:prstGeom>
            <a:solidFill>
              <a:srgbClr val="FF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-</a:t>
              </a:r>
              <a:endParaRPr kumimoji="1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3" name="直線單箭頭接點 12"/>
            <p:cNvCxnSpPr/>
            <p:nvPr/>
          </p:nvCxnSpPr>
          <p:spPr bwMode="auto">
            <a:xfrm flipH="1">
              <a:off x="3923928" y="5278955"/>
              <a:ext cx="26930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文字方塊 13"/>
            <p:cNvSpPr txBox="1"/>
            <p:nvPr/>
          </p:nvSpPr>
          <p:spPr>
            <a:xfrm>
              <a:off x="4124055" y="508518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0" dirty="0"/>
                <a:t>E</a:t>
              </a:r>
              <a:endParaRPr lang="zh-TW" altLang="en-US" b="0" dirty="0"/>
            </a:p>
          </p:txBody>
        </p:sp>
        <p:cxnSp>
          <p:nvCxnSpPr>
            <p:cNvPr id="16" name="直線單箭頭接點 15"/>
            <p:cNvCxnSpPr/>
            <p:nvPr/>
          </p:nvCxnSpPr>
          <p:spPr bwMode="auto">
            <a:xfrm flipH="1">
              <a:off x="3550268" y="6001895"/>
              <a:ext cx="115212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文字方塊 16"/>
            <p:cNvSpPr txBox="1"/>
            <p:nvPr/>
          </p:nvSpPr>
          <p:spPr>
            <a:xfrm>
              <a:off x="4788024" y="5888305"/>
              <a:ext cx="7296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0" dirty="0"/>
                <a:t>electron</a:t>
              </a:r>
              <a:endParaRPr lang="zh-TW" altLang="en-US" sz="1200" b="0" dirty="0"/>
            </a:p>
          </p:txBody>
        </p:sp>
        <p:cxnSp>
          <p:nvCxnSpPr>
            <p:cNvPr id="19" name="直線單箭頭接點 18"/>
            <p:cNvCxnSpPr/>
            <p:nvPr/>
          </p:nvCxnSpPr>
          <p:spPr bwMode="auto">
            <a:xfrm>
              <a:off x="3529250" y="5152436"/>
              <a:ext cx="13381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文字方塊 19"/>
            <p:cNvSpPr txBox="1"/>
            <p:nvPr/>
          </p:nvSpPr>
          <p:spPr>
            <a:xfrm>
              <a:off x="3027189" y="5023733"/>
              <a:ext cx="502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hole</a:t>
              </a:r>
              <a:endParaRPr lang="zh-TW" altLang="en-US" sz="12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936730" y="5569847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</a:t>
              </a:r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172479" y="558924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+</a:t>
              </a:r>
              <a:endParaRPr lang="zh-TW" altLang="en-US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4483119" y="540878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N</a:t>
              </a:r>
              <a:endParaRPr lang="zh-TW" altLang="en-US" dirty="0"/>
            </a:p>
          </p:txBody>
        </p:sp>
      </p:grpSp>
      <p:cxnSp>
        <p:nvCxnSpPr>
          <p:cNvPr id="18" name="直線接點 17"/>
          <p:cNvCxnSpPr/>
          <p:nvPr/>
        </p:nvCxnSpPr>
        <p:spPr bwMode="auto">
          <a:xfrm>
            <a:off x="4499992" y="2060848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接點 24"/>
          <p:cNvCxnSpPr/>
          <p:nvPr/>
        </p:nvCxnSpPr>
        <p:spPr bwMode="auto">
          <a:xfrm>
            <a:off x="4499992" y="2615274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接點 25"/>
          <p:cNvCxnSpPr/>
          <p:nvPr/>
        </p:nvCxnSpPr>
        <p:spPr bwMode="auto">
          <a:xfrm>
            <a:off x="4499992" y="2545448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/>
          <p:cNvCxnSpPr/>
          <p:nvPr/>
        </p:nvCxnSpPr>
        <p:spPr bwMode="auto">
          <a:xfrm>
            <a:off x="6228184" y="3569104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線接點 27"/>
          <p:cNvCxnSpPr/>
          <p:nvPr/>
        </p:nvCxnSpPr>
        <p:spPr bwMode="auto">
          <a:xfrm>
            <a:off x="6228184" y="4123530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/>
          <p:cNvCxnSpPr/>
          <p:nvPr/>
        </p:nvCxnSpPr>
        <p:spPr bwMode="auto">
          <a:xfrm>
            <a:off x="4499992" y="3162606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接點 30"/>
          <p:cNvCxnSpPr/>
          <p:nvPr/>
        </p:nvCxnSpPr>
        <p:spPr bwMode="auto">
          <a:xfrm>
            <a:off x="4499992" y="3717032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線接點 34"/>
          <p:cNvCxnSpPr/>
          <p:nvPr/>
        </p:nvCxnSpPr>
        <p:spPr bwMode="auto">
          <a:xfrm>
            <a:off x="4499992" y="3646928"/>
            <a:ext cx="29523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弧形 37"/>
          <p:cNvSpPr/>
          <p:nvPr/>
        </p:nvSpPr>
        <p:spPr bwMode="auto">
          <a:xfrm>
            <a:off x="5436096" y="3162606"/>
            <a:ext cx="557075" cy="406498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弧形 38"/>
          <p:cNvSpPr/>
          <p:nvPr/>
        </p:nvSpPr>
        <p:spPr bwMode="auto">
          <a:xfrm flipH="1" flipV="1">
            <a:off x="5993171" y="3140968"/>
            <a:ext cx="576064" cy="433079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弧形 39"/>
          <p:cNvSpPr/>
          <p:nvPr/>
        </p:nvSpPr>
        <p:spPr bwMode="auto">
          <a:xfrm>
            <a:off x="5436095" y="3724752"/>
            <a:ext cx="557075" cy="406498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弧形 40"/>
          <p:cNvSpPr/>
          <p:nvPr/>
        </p:nvSpPr>
        <p:spPr bwMode="auto">
          <a:xfrm flipH="1" flipV="1">
            <a:off x="5993171" y="3680106"/>
            <a:ext cx="576064" cy="433079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 bwMode="auto">
          <a:xfrm>
            <a:off x="6464998" y="2060848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線接點 42"/>
          <p:cNvCxnSpPr/>
          <p:nvPr/>
        </p:nvCxnSpPr>
        <p:spPr bwMode="auto">
          <a:xfrm>
            <a:off x="6464998" y="2615274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線接點 43"/>
          <p:cNvCxnSpPr/>
          <p:nvPr/>
        </p:nvCxnSpPr>
        <p:spPr bwMode="auto">
          <a:xfrm>
            <a:off x="6464998" y="2132856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/>
          <p:cNvCxnSpPr/>
          <p:nvPr/>
        </p:nvCxnSpPr>
        <p:spPr bwMode="auto">
          <a:xfrm>
            <a:off x="5709169" y="4113185"/>
            <a:ext cx="0" cy="9411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接點 48"/>
          <p:cNvCxnSpPr/>
          <p:nvPr/>
        </p:nvCxnSpPr>
        <p:spPr bwMode="auto">
          <a:xfrm>
            <a:off x="6281203" y="4131250"/>
            <a:ext cx="0" cy="9539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文字方塊 49"/>
          <p:cNvSpPr txBox="1"/>
          <p:nvPr/>
        </p:nvSpPr>
        <p:spPr>
          <a:xfrm>
            <a:off x="5041627" y="4437112"/>
            <a:ext cx="19030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Depletion width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4596633" y="1500317"/>
            <a:ext cx="8899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P-type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6732240" y="1500317"/>
            <a:ext cx="8899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n-type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211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54836" y="116632"/>
            <a:ext cx="7106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Drain-induced barrier lowing (DIBL)</a:t>
            </a:r>
          </a:p>
          <a:p>
            <a:r>
              <a:rPr lang="en-US" altLang="zh-TW" sz="3200" dirty="0"/>
              <a:t>-- additional --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81" y="1913930"/>
            <a:ext cx="6619188" cy="40524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836712"/>
            <a:ext cx="2901106" cy="9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7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251395" y="6454775"/>
            <a:ext cx="1125537" cy="287338"/>
          </a:xfrm>
        </p:spPr>
        <p:txBody>
          <a:bodyPr/>
          <a:lstStyle/>
          <a:p>
            <a:fld id="{FAD8D6D5-677D-4AF0-B927-2DB707B5F413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2843808" y="107921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Program disturb</a:t>
            </a:r>
            <a:endParaRPr lang="zh-TW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36712"/>
            <a:ext cx="6278572" cy="41764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532" y="3717032"/>
            <a:ext cx="2918892" cy="2366512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 bwMode="auto">
          <a:xfrm>
            <a:off x="1619672" y="2996952"/>
            <a:ext cx="504056" cy="504056"/>
          </a:xfrm>
          <a:prstGeom prst="ellipse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821228" y="3005190"/>
            <a:ext cx="504056" cy="504056"/>
          </a:xfrm>
          <a:prstGeom prst="ellipse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195736" y="3573016"/>
            <a:ext cx="504056" cy="50405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2203888" y="2469657"/>
            <a:ext cx="504056" cy="50405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851920" y="4877056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067944" y="4877056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283968" y="4877056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499992" y="4877056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851920" y="5178728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067944" y="5178728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283968" y="5178728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4499992" y="5178728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4066703" y="5018807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849438" y="5018807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499992" y="5021072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82727" y="5021072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069185" y="5330207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851920" y="5330207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502474" y="5332472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285209" y="5332472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851920" y="5482304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067944" y="5482304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283968" y="5482304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499992" y="5482304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4069185" y="5633783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3851920" y="5633783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502474" y="5636048"/>
            <a:ext cx="216024" cy="144016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285209" y="5636048"/>
            <a:ext cx="216024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 rot="16200000">
            <a:off x="3200121" y="524018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WL-&gt;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780185" y="5723964"/>
            <a:ext cx="763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BL -&gt;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4416886" y="448644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32wls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903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187624" y="107921"/>
            <a:ext cx="6371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Write methods in Flash Memory</a:t>
            </a:r>
            <a:endParaRPr lang="zh-TW" altLang="en-US"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75864"/>
            <a:ext cx="7026324" cy="4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0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843808" y="107921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Program disturb</a:t>
            </a:r>
            <a:endParaRPr lang="zh-TW" altLang="en-US"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559734"/>
            <a:ext cx="5491157" cy="421968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196752"/>
            <a:ext cx="1257106" cy="489568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281142" y="877387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How to improve </a:t>
            </a:r>
            <a:r>
              <a:rPr lang="en-US" altLang="zh-TW" dirty="0" err="1"/>
              <a:t>Vpassp</a:t>
            </a:r>
            <a:r>
              <a:rPr lang="en-US" altLang="zh-TW" dirty="0"/>
              <a:t> disturbance?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191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843808" y="107921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Program disturb</a:t>
            </a:r>
            <a:endParaRPr lang="zh-TW" altLang="en-US"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31" y="764782"/>
            <a:ext cx="4275173" cy="172811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49" y="1268760"/>
            <a:ext cx="4494167" cy="417646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678" y="4324042"/>
            <a:ext cx="4155065" cy="176925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512" y="2597652"/>
            <a:ext cx="2319354" cy="159068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591174" y="2728376"/>
            <a:ext cx="50526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900" dirty="0" err="1">
                <a:solidFill>
                  <a:srgbClr val="FF0000"/>
                </a:solidFill>
              </a:rPr>
              <a:t>Vpgm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591174" y="4096528"/>
            <a:ext cx="50526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900" dirty="0" err="1">
                <a:solidFill>
                  <a:srgbClr val="FF0000"/>
                </a:solidFill>
              </a:rPr>
              <a:t>Vpgm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374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267744" y="107921"/>
            <a:ext cx="4737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Cell-to-cell interference</a:t>
            </a:r>
            <a:endParaRPr lang="zh-TW" altLang="en-US" sz="3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680" y="3212976"/>
            <a:ext cx="2804712" cy="29523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15153"/>
            <a:ext cx="2979043" cy="1667569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 bwMode="auto">
          <a:xfrm flipV="1">
            <a:off x="719572" y="984731"/>
            <a:ext cx="2232248" cy="165618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單箭頭接點 10"/>
          <p:cNvCxnSpPr/>
          <p:nvPr/>
        </p:nvCxnSpPr>
        <p:spPr bwMode="auto">
          <a:xfrm flipV="1">
            <a:off x="532644" y="1613661"/>
            <a:ext cx="3555107" cy="7200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3132286"/>
            <a:ext cx="2808312" cy="296101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1835696" y="4574670"/>
            <a:ext cx="269627" cy="335169"/>
            <a:chOff x="3635896" y="5056099"/>
            <a:chExt cx="269627" cy="335169"/>
          </a:xfrm>
        </p:grpSpPr>
        <p:sp>
          <p:nvSpPr>
            <p:cNvPr id="2" name="橢圓 1"/>
            <p:cNvSpPr/>
            <p:nvPr/>
          </p:nvSpPr>
          <p:spPr bwMode="auto">
            <a:xfrm>
              <a:off x="3671899" y="5085184"/>
              <a:ext cx="206735" cy="216024"/>
            </a:xfrm>
            <a:prstGeom prst="ellipse">
              <a:avLst/>
            </a:prstGeom>
            <a:solidFill>
              <a:srgbClr val="FF9999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3635896" y="5056099"/>
              <a:ext cx="269627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4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850715" y="4585557"/>
            <a:ext cx="269627" cy="335169"/>
            <a:chOff x="3635896" y="5056099"/>
            <a:chExt cx="269627" cy="335169"/>
          </a:xfrm>
        </p:grpSpPr>
        <p:sp>
          <p:nvSpPr>
            <p:cNvPr id="13" name="橢圓 12"/>
            <p:cNvSpPr/>
            <p:nvPr/>
          </p:nvSpPr>
          <p:spPr bwMode="auto">
            <a:xfrm>
              <a:off x="3671899" y="5085184"/>
              <a:ext cx="206735" cy="216024"/>
            </a:xfrm>
            <a:prstGeom prst="ellipse">
              <a:avLst/>
            </a:prstGeom>
            <a:solidFill>
              <a:srgbClr val="FF9999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35896" y="5056099"/>
              <a:ext cx="269627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4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835696" y="4979313"/>
            <a:ext cx="269626" cy="276999"/>
            <a:chOff x="3635896" y="5056099"/>
            <a:chExt cx="269626" cy="276999"/>
          </a:xfrm>
        </p:grpSpPr>
        <p:sp>
          <p:nvSpPr>
            <p:cNvPr id="19" name="橢圓 18"/>
            <p:cNvSpPr/>
            <p:nvPr/>
          </p:nvSpPr>
          <p:spPr bwMode="auto">
            <a:xfrm>
              <a:off x="3671899" y="5085184"/>
              <a:ext cx="206735" cy="216024"/>
            </a:xfrm>
            <a:prstGeom prst="ellipse">
              <a:avLst/>
            </a:prstGeom>
            <a:solidFill>
              <a:srgbClr val="FF9999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635896" y="50560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365765" y="4509120"/>
            <a:ext cx="269626" cy="276999"/>
            <a:chOff x="3635896" y="5056099"/>
            <a:chExt cx="269626" cy="276999"/>
          </a:xfrm>
        </p:grpSpPr>
        <p:sp>
          <p:nvSpPr>
            <p:cNvPr id="22" name="橢圓 21"/>
            <p:cNvSpPr/>
            <p:nvPr/>
          </p:nvSpPr>
          <p:spPr bwMode="auto">
            <a:xfrm>
              <a:off x="3671899" y="5085184"/>
              <a:ext cx="206735" cy="216024"/>
            </a:xfrm>
            <a:prstGeom prst="ellipse">
              <a:avLst/>
            </a:prstGeom>
            <a:solidFill>
              <a:srgbClr val="FF9999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3635896" y="50560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3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850716" y="4979313"/>
            <a:ext cx="269626" cy="276999"/>
            <a:chOff x="3635896" y="5056099"/>
            <a:chExt cx="269626" cy="276999"/>
          </a:xfrm>
        </p:grpSpPr>
        <p:sp>
          <p:nvSpPr>
            <p:cNvPr id="25" name="橢圓 24"/>
            <p:cNvSpPr/>
            <p:nvPr/>
          </p:nvSpPr>
          <p:spPr bwMode="auto">
            <a:xfrm>
              <a:off x="3671899" y="5085184"/>
              <a:ext cx="206735" cy="216024"/>
            </a:xfrm>
            <a:prstGeom prst="ellipse">
              <a:avLst/>
            </a:prstGeom>
            <a:solidFill>
              <a:srgbClr val="FF9999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635896" y="50560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305865" y="2564904"/>
            <a:ext cx="4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067944" y="1429564"/>
            <a:ext cx="543739" cy="335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WL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301" y="781604"/>
            <a:ext cx="3991171" cy="2359364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179512" y="764704"/>
            <a:ext cx="2650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abic Typesetting" panose="03020402040406030203" pitchFamily="66" charset="-78"/>
              </a:rPr>
              <a:t>Poly floating NAND</a:t>
            </a:r>
            <a:endParaRPr lang="zh-TW" altLang="en-US" sz="2400" dirty="0">
              <a:solidFill>
                <a:srgbClr val="0000FF"/>
              </a:solidFill>
              <a:latin typeface="Cambria Math" panose="02040503050406030204" pitchFamily="18" charset="0"/>
              <a:cs typeface="Arabic Typesetting" panose="03020402040406030203" pitchFamily="66" charset="-78"/>
            </a:endParaRPr>
          </a:p>
        </p:txBody>
      </p:sp>
      <p:cxnSp>
        <p:nvCxnSpPr>
          <p:cNvPr id="32" name="直線單箭頭接點 31"/>
          <p:cNvCxnSpPr/>
          <p:nvPr/>
        </p:nvCxnSpPr>
        <p:spPr bwMode="auto">
          <a:xfrm>
            <a:off x="2078434" y="4803234"/>
            <a:ext cx="260443" cy="23498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線單箭頭接點 34"/>
          <p:cNvCxnSpPr/>
          <p:nvPr/>
        </p:nvCxnSpPr>
        <p:spPr bwMode="auto">
          <a:xfrm>
            <a:off x="2012723" y="5155014"/>
            <a:ext cx="322429" cy="1751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線單箭頭接點 36"/>
          <p:cNvCxnSpPr/>
          <p:nvPr/>
        </p:nvCxnSpPr>
        <p:spPr bwMode="auto">
          <a:xfrm>
            <a:off x="2666701" y="5170290"/>
            <a:ext cx="322429" cy="1751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線單箭頭接點 44"/>
          <p:cNvCxnSpPr/>
          <p:nvPr/>
        </p:nvCxnSpPr>
        <p:spPr bwMode="auto">
          <a:xfrm flipH="1">
            <a:off x="2635391" y="4782067"/>
            <a:ext cx="316429" cy="256151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線單箭頭接點 47"/>
          <p:cNvCxnSpPr/>
          <p:nvPr/>
        </p:nvCxnSpPr>
        <p:spPr bwMode="auto">
          <a:xfrm>
            <a:off x="2500578" y="4725144"/>
            <a:ext cx="0" cy="26621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文字方塊 48"/>
          <p:cNvSpPr txBox="1"/>
          <p:nvPr/>
        </p:nvSpPr>
        <p:spPr>
          <a:xfrm>
            <a:off x="5004048" y="3026953"/>
            <a:ext cx="2533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* 3Xnm </a:t>
            </a:r>
            <a:r>
              <a:rPr lang="en-US" altLang="zh-TW" sz="1100" dirty="0" err="1"/>
              <a:t>Interfernce</a:t>
            </a:r>
            <a:r>
              <a:rPr lang="en-US" altLang="zh-TW" sz="1100" dirty="0"/>
              <a:t> ~ 100~150mV/V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68006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267744" y="107921"/>
            <a:ext cx="4737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Cell-to-cell interference</a:t>
            </a:r>
            <a:endParaRPr lang="zh-TW" altLang="en-US" sz="32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23528" y="764704"/>
            <a:ext cx="1143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Air-gap</a:t>
            </a:r>
            <a:endParaRPr lang="zh-TW" altLang="en-US" sz="2400" dirty="0">
              <a:solidFill>
                <a:srgbClr val="0000FF"/>
              </a:solidFill>
              <a:latin typeface="Cambria Math" panose="02040503050406030204" pitchFamily="18" charset="0"/>
              <a:ea typeface="MS Gothic" panose="020B0609070205080204" pitchFamily="49" charset="-128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35" y="995536"/>
            <a:ext cx="6510882" cy="48814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4427983" y="4725144"/>
            <a:ext cx="2692007" cy="50405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7342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267744" y="107921"/>
            <a:ext cx="4737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Cell-to-cell interference</a:t>
            </a:r>
            <a:endParaRPr lang="zh-TW" altLang="en-US" sz="32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23528" y="764704"/>
            <a:ext cx="1143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Air-gap</a:t>
            </a:r>
            <a:endParaRPr lang="zh-TW" altLang="en-US" sz="2400" dirty="0">
              <a:solidFill>
                <a:srgbClr val="0000FF"/>
              </a:solidFill>
              <a:latin typeface="Cambria Math" panose="02040503050406030204" pitchFamily="18" charset="0"/>
              <a:ea typeface="MS Gothic" panose="020B0609070205080204" pitchFamily="49" charset="-128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14" y="1632849"/>
            <a:ext cx="1771286" cy="2660247"/>
          </a:xfrm>
          <a:prstGeom prst="rect">
            <a:avLst/>
          </a:prstGeom>
        </p:spPr>
      </p:pic>
      <p:grpSp>
        <p:nvGrpSpPr>
          <p:cNvPr id="61" name="群組 60"/>
          <p:cNvGrpSpPr/>
          <p:nvPr/>
        </p:nvGrpSpPr>
        <p:grpSpPr>
          <a:xfrm>
            <a:off x="4292206" y="1593251"/>
            <a:ext cx="2296018" cy="2016224"/>
            <a:chOff x="4499992" y="1484784"/>
            <a:chExt cx="2296018" cy="2016224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9992" y="1484784"/>
              <a:ext cx="1878424" cy="2016224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 bwMode="auto">
            <a:xfrm>
              <a:off x="4932040" y="2204864"/>
              <a:ext cx="360040" cy="432048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5612843" y="2204864"/>
              <a:ext cx="327309" cy="432048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299541" y="2348698"/>
              <a:ext cx="42511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  <a:latin typeface="Footlight MT Light" panose="0204060206030A020304" pitchFamily="18" charset="0"/>
                </a:rPr>
                <a:t>8V</a:t>
              </a:r>
              <a:endParaRPr lang="zh-TW" altLang="en-US" sz="1600" dirty="0">
                <a:solidFill>
                  <a:srgbClr val="FF0000"/>
                </a:solidFill>
                <a:latin typeface="Footlight MT Light" panose="0204060206030A020304" pitchFamily="18" charset="0"/>
              </a:endParaRPr>
            </a:p>
          </p:txBody>
        </p:sp>
        <p:cxnSp>
          <p:nvCxnSpPr>
            <p:cNvPr id="44" name="直線接點 43"/>
            <p:cNvCxnSpPr/>
            <p:nvPr/>
          </p:nvCxnSpPr>
          <p:spPr bwMode="auto">
            <a:xfrm>
              <a:off x="5761127" y="2324166"/>
              <a:ext cx="32730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接點 46"/>
            <p:cNvCxnSpPr/>
            <p:nvPr/>
          </p:nvCxnSpPr>
          <p:spPr bwMode="auto">
            <a:xfrm>
              <a:off x="5732366" y="2147198"/>
              <a:ext cx="36004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線單箭頭接點 50"/>
            <p:cNvCxnSpPr/>
            <p:nvPr/>
          </p:nvCxnSpPr>
          <p:spPr bwMode="auto">
            <a:xfrm>
              <a:off x="5940152" y="2147198"/>
              <a:ext cx="0" cy="1995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文字方塊 52"/>
            <p:cNvSpPr txBox="1"/>
            <p:nvPr/>
          </p:nvSpPr>
          <p:spPr>
            <a:xfrm>
              <a:off x="6354864" y="2158191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EFH</a:t>
              </a:r>
              <a:endParaRPr lang="zh-TW" altLang="en-US" sz="1000" dirty="0"/>
            </a:p>
          </p:txBody>
        </p:sp>
        <p:sp>
          <p:nvSpPr>
            <p:cNvPr id="55" name="手繪多邊形 54"/>
            <p:cNvSpPr/>
            <p:nvPr/>
          </p:nvSpPr>
          <p:spPr bwMode="auto">
            <a:xfrm>
              <a:off x="6030097" y="2224216"/>
              <a:ext cx="378941" cy="158140"/>
            </a:xfrm>
            <a:custGeom>
              <a:avLst/>
              <a:gdLst>
                <a:gd name="connsiteX0" fmla="*/ 0 w 378941"/>
                <a:gd name="connsiteY0" fmla="*/ 8238 h 158140"/>
                <a:gd name="connsiteX1" fmla="*/ 90617 w 378941"/>
                <a:gd name="connsiteY1" fmla="*/ 16476 h 158140"/>
                <a:gd name="connsiteX2" fmla="*/ 164757 w 378941"/>
                <a:gd name="connsiteY2" fmla="*/ 156519 h 158140"/>
                <a:gd name="connsiteX3" fmla="*/ 271849 w 378941"/>
                <a:gd name="connsiteY3" fmla="*/ 90616 h 158140"/>
                <a:gd name="connsiteX4" fmla="*/ 378941 w 378941"/>
                <a:gd name="connsiteY4" fmla="*/ 57665 h 1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941" h="158140">
                  <a:moveTo>
                    <a:pt x="0" y="8238"/>
                  </a:moveTo>
                  <a:cubicBezTo>
                    <a:pt x="31579" y="0"/>
                    <a:pt x="63158" y="-8238"/>
                    <a:pt x="90617" y="16476"/>
                  </a:cubicBezTo>
                  <a:cubicBezTo>
                    <a:pt x="118077" y="41190"/>
                    <a:pt x="134552" y="144162"/>
                    <a:pt x="164757" y="156519"/>
                  </a:cubicBezTo>
                  <a:cubicBezTo>
                    <a:pt x="194962" y="168876"/>
                    <a:pt x="236152" y="107092"/>
                    <a:pt x="271849" y="90616"/>
                  </a:cubicBezTo>
                  <a:cubicBezTo>
                    <a:pt x="307546" y="74140"/>
                    <a:pt x="343243" y="65902"/>
                    <a:pt x="378941" y="57665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7" name="直線單箭頭接點 56"/>
            <p:cNvCxnSpPr/>
            <p:nvPr/>
          </p:nvCxnSpPr>
          <p:spPr bwMode="auto">
            <a:xfrm flipH="1">
              <a:off x="4907326" y="2420888"/>
              <a:ext cx="36004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線單箭頭接點 58"/>
            <p:cNvCxnSpPr/>
            <p:nvPr/>
          </p:nvCxnSpPr>
          <p:spPr bwMode="auto">
            <a:xfrm>
              <a:off x="5612843" y="2429126"/>
              <a:ext cx="327309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62" name="圖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340768"/>
            <a:ext cx="1824428" cy="2386710"/>
          </a:xfrm>
          <a:prstGeom prst="rect">
            <a:avLst/>
          </a:prstGeom>
        </p:spPr>
      </p:pic>
      <p:sp>
        <p:nvSpPr>
          <p:cNvPr id="63" name="文字方塊 62"/>
          <p:cNvSpPr txBox="1"/>
          <p:nvPr/>
        </p:nvSpPr>
        <p:spPr>
          <a:xfrm>
            <a:off x="1322398" y="118746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WL2WL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6066832" y="85293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BL2BL</a:t>
            </a:r>
            <a:endParaRPr lang="zh-TW" altLang="en-US" dirty="0"/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3872830"/>
            <a:ext cx="2827520" cy="2229983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 bwMode="auto">
          <a:xfrm>
            <a:off x="6241079" y="5528105"/>
            <a:ext cx="1446473" cy="360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77140" y="4494585"/>
            <a:ext cx="3581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/>
              <a:t>WL air-gap diminishes coupling between WLs</a:t>
            </a:r>
          </a:p>
          <a:p>
            <a:endParaRPr lang="en-US" altLang="zh-TW" b="0" dirty="0"/>
          </a:p>
          <a:p>
            <a:r>
              <a:rPr lang="en-US" altLang="zh-TW" b="0" dirty="0"/>
              <a:t>Air~1</a:t>
            </a:r>
          </a:p>
          <a:p>
            <a:r>
              <a:rPr lang="en-US" altLang="zh-TW" b="0" dirty="0"/>
              <a:t>SiO2~3.9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09579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267744" y="107921"/>
            <a:ext cx="4737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Cell-to-cell interference</a:t>
            </a:r>
            <a:endParaRPr lang="zh-TW" altLang="en-US" sz="32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179512" y="801660"/>
            <a:ext cx="2785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Nitride based NAND</a:t>
            </a:r>
            <a:endParaRPr lang="zh-TW" altLang="en-US" sz="2400" dirty="0">
              <a:solidFill>
                <a:srgbClr val="0000FF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03904"/>
            <a:ext cx="8609707" cy="45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15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267744" y="107921"/>
            <a:ext cx="4737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Cell-to-cell interference</a:t>
            </a:r>
            <a:endParaRPr lang="zh-TW" altLang="en-US" sz="32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179512" y="801660"/>
            <a:ext cx="2785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Nitride based NAND</a:t>
            </a:r>
            <a:endParaRPr lang="zh-TW" altLang="en-US" sz="2400" dirty="0">
              <a:solidFill>
                <a:srgbClr val="0000FF"/>
              </a:solidFill>
              <a:latin typeface="Cambria Math" panose="020405030504060302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412776"/>
            <a:ext cx="4248472" cy="41432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56792"/>
            <a:ext cx="3661965" cy="170243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12" y="3458024"/>
            <a:ext cx="2697122" cy="210021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3501008"/>
            <a:ext cx="2457450" cy="20859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139952" y="5661248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In order to reduce the channel coupling, the pair-bit program would be necessary.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4425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251395" y="6454775"/>
            <a:ext cx="1125537" cy="287338"/>
          </a:xfrm>
        </p:spPr>
        <p:txBody>
          <a:bodyPr/>
          <a:lstStyle/>
          <a:p>
            <a:fld id="{FAD8D6D5-677D-4AF0-B927-2DB707B5F413}" type="slidenum">
              <a:rPr lang="en-US" altLang="zh-TW" smtClean="0"/>
              <a:pPr/>
              <a:t>27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304909"/>
            <a:ext cx="2362217" cy="21240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21427"/>
            <a:ext cx="1838338" cy="24431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920" y="1421427"/>
            <a:ext cx="1933589" cy="87630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88560" y="764704"/>
            <a:ext cx="286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BL-to-BL coupling noise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32040" y="764704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Common source line (CSL) noise</a:t>
            </a:r>
            <a:endParaRPr lang="zh-TW" altLang="en-US" dirty="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899593" y="116632"/>
            <a:ext cx="6912768" cy="504056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Sensing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611560" y="3840500"/>
            <a:ext cx="3102282" cy="2513787"/>
            <a:chOff x="5304044" y="3723525"/>
            <a:chExt cx="3102282" cy="2513787"/>
          </a:xfrm>
        </p:grpSpPr>
        <p:cxnSp>
          <p:nvCxnSpPr>
            <p:cNvPr id="13" name="直線接點 12"/>
            <p:cNvCxnSpPr/>
            <p:nvPr/>
          </p:nvCxnSpPr>
          <p:spPr bwMode="auto">
            <a:xfrm>
              <a:off x="5580112" y="5157192"/>
              <a:ext cx="208823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6" name="群組 15"/>
            <p:cNvGrpSpPr/>
            <p:nvPr/>
          </p:nvGrpSpPr>
          <p:grpSpPr>
            <a:xfrm>
              <a:off x="6372200" y="4077072"/>
              <a:ext cx="684076" cy="2160240"/>
              <a:chOff x="6660232" y="4581128"/>
              <a:chExt cx="684076" cy="1873647"/>
            </a:xfrm>
          </p:grpSpPr>
          <p:sp>
            <p:nvSpPr>
              <p:cNvPr id="14" name="弧形 13"/>
              <p:cNvSpPr/>
              <p:nvPr/>
            </p:nvSpPr>
            <p:spPr bwMode="auto">
              <a:xfrm>
                <a:off x="6660232" y="4581128"/>
                <a:ext cx="648072" cy="1873647"/>
              </a:xfrm>
              <a:prstGeom prst="arc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弧形 14"/>
              <p:cNvSpPr/>
              <p:nvPr/>
            </p:nvSpPr>
            <p:spPr bwMode="auto">
              <a:xfrm flipH="1">
                <a:off x="6660232" y="4581128"/>
                <a:ext cx="684076" cy="1873647"/>
              </a:xfrm>
              <a:prstGeom prst="arc">
                <a:avLst>
                  <a:gd name="adj1" fmla="val 16200000"/>
                  <a:gd name="adj2" fmla="val 4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>
              <a:off x="6228184" y="4221089"/>
              <a:ext cx="1008112" cy="1873646"/>
              <a:chOff x="6660232" y="4581128"/>
              <a:chExt cx="684076" cy="1873647"/>
            </a:xfrm>
          </p:grpSpPr>
          <p:sp>
            <p:nvSpPr>
              <p:cNvPr id="18" name="弧形 17"/>
              <p:cNvSpPr/>
              <p:nvPr/>
            </p:nvSpPr>
            <p:spPr bwMode="auto">
              <a:xfrm>
                <a:off x="6660232" y="4581128"/>
                <a:ext cx="648072" cy="1873647"/>
              </a:xfrm>
              <a:prstGeom prst="arc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弧形 18"/>
              <p:cNvSpPr/>
              <p:nvPr/>
            </p:nvSpPr>
            <p:spPr bwMode="auto">
              <a:xfrm flipH="1">
                <a:off x="6660232" y="4581128"/>
                <a:ext cx="684076" cy="1873647"/>
              </a:xfrm>
              <a:prstGeom prst="arc">
                <a:avLst>
                  <a:gd name="adj1" fmla="val 16200000"/>
                  <a:gd name="adj2" fmla="val 4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1" name="直線單箭頭接點 20"/>
            <p:cNvCxnSpPr/>
            <p:nvPr/>
          </p:nvCxnSpPr>
          <p:spPr bwMode="auto">
            <a:xfrm>
              <a:off x="7020272" y="5301208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單箭頭接點 22"/>
            <p:cNvCxnSpPr/>
            <p:nvPr/>
          </p:nvCxnSpPr>
          <p:spPr bwMode="auto">
            <a:xfrm flipH="1">
              <a:off x="6084168" y="5301208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接點 24"/>
            <p:cNvCxnSpPr/>
            <p:nvPr/>
          </p:nvCxnSpPr>
          <p:spPr bwMode="auto">
            <a:xfrm flipV="1">
              <a:off x="7092280" y="4365104"/>
              <a:ext cx="288032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文字方塊 25"/>
            <p:cNvSpPr txBox="1"/>
            <p:nvPr/>
          </p:nvSpPr>
          <p:spPr>
            <a:xfrm>
              <a:off x="7308304" y="4152639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w/ noise</a:t>
              </a:r>
              <a:endParaRPr lang="zh-TW" altLang="en-US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6873916" y="3723525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w/o noise</a:t>
              </a:r>
              <a:endParaRPr lang="zh-TW" altLang="en-US" dirty="0"/>
            </a:p>
          </p:txBody>
        </p:sp>
        <p:cxnSp>
          <p:nvCxnSpPr>
            <p:cNvPr id="29" name="直線接點 28"/>
            <p:cNvCxnSpPr/>
            <p:nvPr/>
          </p:nvCxnSpPr>
          <p:spPr bwMode="auto">
            <a:xfrm flipH="1">
              <a:off x="6829776" y="3980199"/>
              <a:ext cx="118488" cy="1688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文字方塊 29"/>
            <p:cNvSpPr txBox="1"/>
            <p:nvPr/>
          </p:nvSpPr>
          <p:spPr>
            <a:xfrm>
              <a:off x="7056276" y="5363925"/>
              <a:ext cx="1350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Induced by CSL</a:t>
              </a:r>
              <a:endParaRPr lang="zh-TW" altLang="en-US" sz="12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304044" y="5363925"/>
              <a:ext cx="11401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Induced by BL coupling</a:t>
              </a:r>
              <a:endParaRPr lang="zh-TW" altLang="en-US" sz="1200" dirty="0"/>
            </a:p>
          </p:txBody>
        </p:sp>
      </p:grpSp>
      <p:cxnSp>
        <p:nvCxnSpPr>
          <p:cNvPr id="35" name="直線接點 34"/>
          <p:cNvCxnSpPr/>
          <p:nvPr/>
        </p:nvCxnSpPr>
        <p:spPr bwMode="auto">
          <a:xfrm>
            <a:off x="4840327" y="4150595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線接點 37"/>
          <p:cNvCxnSpPr/>
          <p:nvPr/>
        </p:nvCxnSpPr>
        <p:spPr bwMode="auto">
          <a:xfrm>
            <a:off x="4992727" y="4157310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線接點 38"/>
          <p:cNvCxnSpPr/>
          <p:nvPr/>
        </p:nvCxnSpPr>
        <p:spPr bwMode="auto">
          <a:xfrm>
            <a:off x="5145127" y="4157310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線接點 39"/>
          <p:cNvCxnSpPr/>
          <p:nvPr/>
        </p:nvCxnSpPr>
        <p:spPr bwMode="auto">
          <a:xfrm>
            <a:off x="5297527" y="4157310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線接點 40"/>
          <p:cNvCxnSpPr/>
          <p:nvPr/>
        </p:nvCxnSpPr>
        <p:spPr bwMode="auto">
          <a:xfrm>
            <a:off x="5449927" y="4157310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線接點 41"/>
          <p:cNvCxnSpPr/>
          <p:nvPr/>
        </p:nvCxnSpPr>
        <p:spPr bwMode="auto">
          <a:xfrm>
            <a:off x="5602327" y="4157310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線接點 42"/>
          <p:cNvCxnSpPr/>
          <p:nvPr/>
        </p:nvCxnSpPr>
        <p:spPr bwMode="auto">
          <a:xfrm>
            <a:off x="5754727" y="4157310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線接點 43"/>
          <p:cNvCxnSpPr/>
          <p:nvPr/>
        </p:nvCxnSpPr>
        <p:spPr bwMode="auto">
          <a:xfrm>
            <a:off x="5903679" y="4157310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線接點 44"/>
          <p:cNvCxnSpPr/>
          <p:nvPr/>
        </p:nvCxnSpPr>
        <p:spPr bwMode="auto">
          <a:xfrm>
            <a:off x="6056079" y="4157310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矩形 46"/>
          <p:cNvSpPr/>
          <p:nvPr/>
        </p:nvSpPr>
        <p:spPr bwMode="auto">
          <a:xfrm>
            <a:off x="5389301" y="4210523"/>
            <a:ext cx="118803" cy="1748518"/>
          </a:xfrm>
          <a:prstGeom prst="rect">
            <a:avLst/>
          </a:prstGeom>
          <a:solidFill>
            <a:srgbClr val="92D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5541701" y="4210523"/>
            <a:ext cx="123052" cy="1748518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5236900" y="4210523"/>
            <a:ext cx="128892" cy="1748518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5641728" y="4227596"/>
            <a:ext cx="467604" cy="1748518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4753724" y="4210523"/>
            <a:ext cx="467604" cy="1748518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4642008" y="387695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BL</a:t>
            </a:r>
            <a:endParaRPr lang="zh-TW" altLang="en-US" sz="12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4206522" y="4475433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WL</a:t>
            </a:r>
            <a:endParaRPr lang="zh-TW" altLang="en-US" sz="1200" dirty="0"/>
          </a:p>
        </p:txBody>
      </p:sp>
      <p:sp>
        <p:nvSpPr>
          <p:cNvPr id="54" name="矩形 53"/>
          <p:cNvSpPr/>
          <p:nvPr/>
        </p:nvSpPr>
        <p:spPr bwMode="auto">
          <a:xfrm>
            <a:off x="4593608" y="4535500"/>
            <a:ext cx="1686879" cy="156867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4992964" y="3573016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/>
              <a:t>ers</a:t>
            </a:r>
            <a:endParaRPr lang="zh-TW" altLang="en-US" sz="1200" dirty="0"/>
          </a:p>
        </p:txBody>
      </p:sp>
      <p:cxnSp>
        <p:nvCxnSpPr>
          <p:cNvPr id="57" name="直線接點 56"/>
          <p:cNvCxnSpPr>
            <a:endCxn id="55" idx="2"/>
          </p:cNvCxnSpPr>
          <p:nvPr/>
        </p:nvCxnSpPr>
        <p:spPr bwMode="auto">
          <a:xfrm flipH="1" flipV="1">
            <a:off x="5199912" y="3850015"/>
            <a:ext cx="103015" cy="2724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文字方塊 63"/>
          <p:cNvSpPr txBox="1"/>
          <p:nvPr/>
        </p:nvSpPr>
        <p:spPr>
          <a:xfrm>
            <a:off x="6040729" y="3597398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/>
              <a:t>pgm</a:t>
            </a:r>
            <a:endParaRPr lang="zh-TW" altLang="en-US" sz="1200" dirty="0"/>
          </a:p>
        </p:txBody>
      </p:sp>
      <p:cxnSp>
        <p:nvCxnSpPr>
          <p:cNvPr id="66" name="直線接點 65"/>
          <p:cNvCxnSpPr/>
          <p:nvPr/>
        </p:nvCxnSpPr>
        <p:spPr bwMode="auto">
          <a:xfrm flipV="1">
            <a:off x="5476919" y="3864607"/>
            <a:ext cx="187834" cy="2562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文字方塊 66"/>
          <p:cNvSpPr txBox="1"/>
          <p:nvPr/>
        </p:nvSpPr>
        <p:spPr>
          <a:xfrm>
            <a:off x="5486911" y="3604251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target</a:t>
            </a:r>
            <a:endParaRPr lang="zh-TW" altLang="en-US" sz="1200" dirty="0"/>
          </a:p>
        </p:txBody>
      </p:sp>
      <p:cxnSp>
        <p:nvCxnSpPr>
          <p:cNvPr id="69" name="直線接點 68"/>
          <p:cNvCxnSpPr/>
          <p:nvPr/>
        </p:nvCxnSpPr>
        <p:spPr bwMode="auto">
          <a:xfrm>
            <a:off x="6784543" y="4142357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線接點 69"/>
          <p:cNvCxnSpPr/>
          <p:nvPr/>
        </p:nvCxnSpPr>
        <p:spPr bwMode="auto">
          <a:xfrm>
            <a:off x="6936943" y="4149072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接點 70"/>
          <p:cNvCxnSpPr/>
          <p:nvPr/>
        </p:nvCxnSpPr>
        <p:spPr bwMode="auto">
          <a:xfrm>
            <a:off x="7089343" y="4149072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接點 71"/>
          <p:cNvCxnSpPr/>
          <p:nvPr/>
        </p:nvCxnSpPr>
        <p:spPr bwMode="auto">
          <a:xfrm>
            <a:off x="7241743" y="4149072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接點 72"/>
          <p:cNvCxnSpPr/>
          <p:nvPr/>
        </p:nvCxnSpPr>
        <p:spPr bwMode="auto">
          <a:xfrm>
            <a:off x="7394143" y="4149072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接點 73"/>
          <p:cNvCxnSpPr/>
          <p:nvPr/>
        </p:nvCxnSpPr>
        <p:spPr bwMode="auto">
          <a:xfrm>
            <a:off x="7546543" y="4149072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接點 74"/>
          <p:cNvCxnSpPr/>
          <p:nvPr/>
        </p:nvCxnSpPr>
        <p:spPr bwMode="auto">
          <a:xfrm>
            <a:off x="7698943" y="4149072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接點 75"/>
          <p:cNvCxnSpPr/>
          <p:nvPr/>
        </p:nvCxnSpPr>
        <p:spPr bwMode="auto">
          <a:xfrm>
            <a:off x="7847895" y="4149072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線接點 76"/>
          <p:cNvCxnSpPr/>
          <p:nvPr/>
        </p:nvCxnSpPr>
        <p:spPr bwMode="auto">
          <a:xfrm>
            <a:off x="8000295" y="4149072"/>
            <a:ext cx="0" cy="1845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矩形 77"/>
          <p:cNvSpPr/>
          <p:nvPr/>
        </p:nvSpPr>
        <p:spPr bwMode="auto">
          <a:xfrm>
            <a:off x="7342121" y="4209831"/>
            <a:ext cx="118538" cy="1749209"/>
          </a:xfrm>
          <a:prstGeom prst="rect">
            <a:avLst/>
          </a:prstGeom>
          <a:solidFill>
            <a:srgbClr val="92D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7485917" y="4209831"/>
            <a:ext cx="123693" cy="174921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7181116" y="4209832"/>
            <a:ext cx="135747" cy="174921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7636519" y="4209831"/>
            <a:ext cx="467604" cy="174921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697940" y="4209832"/>
            <a:ext cx="467604" cy="1749210"/>
          </a:xfrm>
          <a:prstGeom prst="rect">
            <a:avLst/>
          </a:prstGeom>
          <a:solidFill>
            <a:srgbClr val="00B0F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6537824" y="4527262"/>
            <a:ext cx="1686879" cy="156867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5842447" y="494940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…</a:t>
            </a:r>
            <a:endParaRPr lang="zh-TW" altLang="en-US" sz="10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4761872" y="495848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…</a:t>
            </a:r>
            <a:endParaRPr lang="zh-TW" altLang="en-US" sz="1000" dirty="0"/>
          </a:p>
        </p:txBody>
      </p:sp>
      <p:cxnSp>
        <p:nvCxnSpPr>
          <p:cNvPr id="98" name="直線接點 97"/>
          <p:cNvCxnSpPr/>
          <p:nvPr/>
        </p:nvCxnSpPr>
        <p:spPr bwMode="auto">
          <a:xfrm flipH="1">
            <a:off x="5926105" y="3858341"/>
            <a:ext cx="229248" cy="2773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文字方塊 103"/>
          <p:cNvSpPr txBox="1"/>
          <p:nvPr/>
        </p:nvSpPr>
        <p:spPr>
          <a:xfrm>
            <a:off x="7785191" y="494918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…</a:t>
            </a:r>
            <a:endParaRPr lang="zh-TW" altLang="en-US" sz="10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704616" y="4958265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…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96074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899593" y="116632"/>
            <a:ext cx="6912768" cy="504056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Sensing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64" y="2204864"/>
            <a:ext cx="6372225" cy="3609975"/>
          </a:xfrm>
          <a:prstGeom prst="rect">
            <a:avLst/>
          </a:prstGeom>
        </p:spPr>
      </p:pic>
      <p:sp>
        <p:nvSpPr>
          <p:cNvPr id="68" name="文字方塊 67"/>
          <p:cNvSpPr txBox="1"/>
          <p:nvPr/>
        </p:nvSpPr>
        <p:spPr>
          <a:xfrm>
            <a:off x="618165" y="797803"/>
            <a:ext cx="79862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Conventional is an Even / Odd architecture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600" dirty="0"/>
              <a:t>One Sense Amplifier handling two Bit Lines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600" dirty="0"/>
              <a:t>Every other Bit Line shielded during sensing</a:t>
            </a:r>
          </a:p>
          <a:p>
            <a:r>
              <a:rPr lang="en-US" altLang="zh-TW" sz="1600" dirty="0"/>
              <a:t>Full READ and PROGRAM capabilities for ABL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600" dirty="0"/>
              <a:t>No shielding necessary (it’s current mainstream NAND architecture)</a:t>
            </a:r>
            <a:endParaRPr lang="zh-TW" altLang="en-US" sz="16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7092280" y="2204864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dirty="0"/>
              <a:t>It has to use with current sensing together</a:t>
            </a:r>
            <a:endParaRPr lang="zh-TW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94977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899593" y="116632"/>
            <a:ext cx="6912768" cy="504056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What is CTF?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619672" y="1628800"/>
            <a:ext cx="6019048" cy="4361905"/>
            <a:chOff x="1547664" y="1628800"/>
            <a:chExt cx="6019048" cy="436190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664" y="1628800"/>
              <a:ext cx="6019048" cy="4361905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6732240" y="2348880"/>
              <a:ext cx="288032" cy="50405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625139" y="2262530"/>
              <a:ext cx="353943" cy="41293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100" dirty="0"/>
                <a:t>ONO</a:t>
              </a:r>
              <a:endParaRPr lang="zh-TW" altLang="en-US" sz="1100" dirty="0"/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618165" y="797803"/>
            <a:ext cx="4241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CTF (Charge trap flash)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600" dirty="0"/>
              <a:t>SONOS type flash memory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600" dirty="0"/>
              <a:t>Electron is trapped in nitride trap layer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221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95536" y="6498655"/>
            <a:ext cx="1125537" cy="287338"/>
          </a:xfrm>
        </p:spPr>
        <p:txBody>
          <a:bodyPr/>
          <a:lstStyle/>
          <a:p>
            <a:fld id="{FAD8D6D5-677D-4AF0-B927-2DB707B5F413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1187624" y="107921"/>
            <a:ext cx="5949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NAND flash: program &amp; erase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4032448" cy="25275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68740"/>
            <a:ext cx="2592288" cy="20245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420888"/>
            <a:ext cx="4510286" cy="228892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23528" y="3740588"/>
            <a:ext cx="274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</a:rPr>
              <a:t>Channel hot electron injection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3528" y="74035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</a:rPr>
              <a:t>F-N injection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00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899593" y="116632"/>
            <a:ext cx="6912768" cy="504056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Floating gate vs. SONOS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187624" y="908720"/>
            <a:ext cx="7285714" cy="5256584"/>
            <a:chOff x="1187624" y="908720"/>
            <a:chExt cx="7285714" cy="525658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908720"/>
              <a:ext cx="7285714" cy="519047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7668344" y="6021288"/>
              <a:ext cx="648072" cy="1440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436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54836" y="116632"/>
            <a:ext cx="4514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3D Charge Trap NAND</a:t>
            </a:r>
            <a:endParaRPr lang="zh-TW" altLang="en-US" sz="32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95536" y="836712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Advantage: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/>
              <a:t>SONOS type structure =&gt; easy scaling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/>
              <a:t>Full depleted SOI =&gt; good channel boosting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/>
              <a:t>GAA =&gt; good gate control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/>
              <a:t>Junction free process =&gt; suppress cell punch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/>
              <a:t>Nitride layer =&gt; interference immunity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263" y="764703"/>
            <a:ext cx="2637332" cy="29523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0" y="2676649"/>
            <a:ext cx="5035741" cy="28879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3933056"/>
            <a:ext cx="2487283" cy="21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23528" y="6498655"/>
            <a:ext cx="1125537" cy="287338"/>
          </a:xfrm>
        </p:spPr>
        <p:txBody>
          <a:bodyPr/>
          <a:lstStyle/>
          <a:p>
            <a:fld id="{FAD8D6D5-677D-4AF0-B927-2DB707B5F413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2860463" y="107921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NAND vs. NOR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46029"/>
            <a:ext cx="7955292" cy="47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6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187624" y="107921"/>
            <a:ext cx="5854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NAND flash chip architecture</a:t>
            </a:r>
            <a:endParaRPr lang="zh-TW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3024336" cy="352839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36" y="1340764"/>
            <a:ext cx="3320333" cy="42304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08514" y="4877198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</a:rPr>
              <a:t>Page buffer &amp; S.A.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508514" y="5134861"/>
            <a:ext cx="145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Peripheral &amp; charge pump (HV)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539423" y="4221088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block</a:t>
            </a:r>
          </a:p>
          <a:p>
            <a:r>
              <a:rPr lang="en-US" altLang="zh-TW" sz="1200" dirty="0"/>
              <a:t>=256/64 pages (</a:t>
            </a:r>
            <a:r>
              <a:rPr lang="en-US" altLang="zh-TW" sz="1200" dirty="0" err="1"/>
              <a:t>mlc</a:t>
            </a:r>
            <a:r>
              <a:rPr lang="en-US" altLang="zh-TW" sz="1200" dirty="0"/>
              <a:t>/</a:t>
            </a:r>
            <a:r>
              <a:rPr lang="en-US" altLang="zh-TW" sz="1200" dirty="0" err="1"/>
              <a:t>slc</a:t>
            </a:r>
            <a:r>
              <a:rPr lang="en-US" altLang="zh-TW" sz="1200" dirty="0"/>
              <a:t>)</a:t>
            </a:r>
          </a:p>
          <a:p>
            <a:endParaRPr lang="en-US" altLang="zh-TW" sz="1200" dirty="0"/>
          </a:p>
          <a:p>
            <a:endParaRPr lang="zh-TW" altLang="en-US" sz="12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524328" y="5559623"/>
            <a:ext cx="1344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50000"/>
                  </a:schemeClr>
                </a:solidFill>
              </a:rPr>
              <a:t>DATA IO pad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 bwMode="auto">
          <a:xfrm>
            <a:off x="7308304" y="5445224"/>
            <a:ext cx="264965" cy="1513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字方塊 16"/>
          <p:cNvSpPr txBox="1"/>
          <p:nvPr/>
        </p:nvSpPr>
        <p:spPr>
          <a:xfrm>
            <a:off x="4252936" y="5559623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err="1"/>
              <a:t>Mlc</a:t>
            </a:r>
            <a:r>
              <a:rPr lang="en-US" altLang="zh-TW" sz="1000" dirty="0"/>
              <a:t>: 128WLs , 16KB BLs</a:t>
            </a:r>
          </a:p>
          <a:p>
            <a:r>
              <a:rPr lang="en-US" altLang="zh-TW" sz="1000" dirty="0" err="1"/>
              <a:t>Slc</a:t>
            </a:r>
            <a:r>
              <a:rPr lang="en-US" altLang="zh-TW" sz="1000" dirty="0"/>
              <a:t>: 32WLs , 32768 BLs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052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23528" y="6498655"/>
            <a:ext cx="1125537" cy="287338"/>
          </a:xfrm>
        </p:spPr>
        <p:txBody>
          <a:bodyPr/>
          <a:lstStyle/>
          <a:p>
            <a:fld id="{FAD8D6D5-677D-4AF0-B927-2DB707B5F413}" type="slidenum">
              <a:rPr lang="en-US" altLang="zh-TW" smtClean="0"/>
              <a:pPr/>
              <a:t>6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91" y="1196752"/>
            <a:ext cx="7562850" cy="47244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828219" y="107921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Read</a:t>
            </a:r>
            <a:endParaRPr lang="zh-TW" altLang="en-US" sz="3200" dirty="0"/>
          </a:p>
        </p:txBody>
      </p:sp>
      <p:sp>
        <p:nvSpPr>
          <p:cNvPr id="5" name="矩形 4"/>
          <p:cNvSpPr/>
          <p:nvPr/>
        </p:nvSpPr>
        <p:spPr bwMode="auto">
          <a:xfrm>
            <a:off x="4428109" y="5345088"/>
            <a:ext cx="4104456" cy="4899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67669" y="5425495"/>
            <a:ext cx="2016224" cy="4899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64104" y="836712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dirty="0"/>
              <a:t>SSL: String Select Line</a:t>
            </a:r>
          </a:p>
          <a:p>
            <a:r>
              <a:rPr lang="en-US" altLang="zh-TW" b="0" dirty="0"/>
              <a:t>GSL: Ground Select Line</a:t>
            </a:r>
            <a:endParaRPr lang="zh-TW" altLang="en-US" b="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004173" y="174468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dirty="0"/>
              <a:t>(</a:t>
            </a:r>
            <a:r>
              <a:rPr lang="en-US" altLang="zh-TW" b="0" dirty="0" err="1"/>
              <a:t>VpassR</a:t>
            </a:r>
            <a:r>
              <a:rPr lang="en-US" altLang="zh-TW" b="0" dirty="0"/>
              <a:t>)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45837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828219" y="107921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Read</a:t>
            </a:r>
            <a:endParaRPr lang="zh-TW" altLang="en-US" sz="32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3701121" y="980728"/>
            <a:ext cx="3967223" cy="4912394"/>
            <a:chOff x="2555776" y="1052736"/>
            <a:chExt cx="3967223" cy="4912394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776" y="1052736"/>
              <a:ext cx="3321872" cy="4912394"/>
            </a:xfrm>
            <a:prstGeom prst="rect">
              <a:avLst/>
            </a:prstGeom>
          </p:spPr>
        </p:pic>
        <p:cxnSp>
          <p:nvCxnSpPr>
            <p:cNvPr id="10" name="直線接點 9"/>
            <p:cNvCxnSpPr/>
            <p:nvPr/>
          </p:nvCxnSpPr>
          <p:spPr bwMode="auto">
            <a:xfrm>
              <a:off x="2555776" y="4941168"/>
              <a:ext cx="302433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lgDashDotDot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文字方塊 10"/>
            <p:cNvSpPr txBox="1"/>
            <p:nvPr/>
          </p:nvSpPr>
          <p:spPr>
            <a:xfrm>
              <a:off x="5580112" y="4813628"/>
              <a:ext cx="9428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b="0" dirty="0"/>
                <a:t>Sensing level</a:t>
              </a:r>
              <a:endParaRPr lang="zh-TW" altLang="en-US" sz="1000" b="0" dirty="0"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590505" y="932527"/>
            <a:ext cx="2685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dirty="0"/>
              <a:t>Read step:</a:t>
            </a:r>
          </a:p>
          <a:p>
            <a:pPr marL="342900" indent="-342900">
              <a:buAutoNum type="arabicPeriod"/>
            </a:pPr>
            <a:r>
              <a:rPr lang="en-US" altLang="zh-TW" b="0" dirty="0" err="1"/>
              <a:t>Precharge</a:t>
            </a:r>
            <a:endParaRPr lang="en-US" altLang="zh-TW" b="0" dirty="0"/>
          </a:p>
          <a:p>
            <a:pPr marL="342900" indent="-342900">
              <a:buAutoNum type="arabicPeriod"/>
            </a:pPr>
            <a:r>
              <a:rPr lang="en-US" altLang="zh-TW" b="0" dirty="0"/>
              <a:t>Developing (sensing)</a:t>
            </a:r>
          </a:p>
          <a:p>
            <a:pPr marL="342900" indent="-342900">
              <a:buAutoNum type="arabicPeriod"/>
            </a:pPr>
            <a:r>
              <a:rPr lang="en-US" altLang="zh-TW" b="0" dirty="0"/>
              <a:t>Data latch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60849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251395" y="6454775"/>
            <a:ext cx="1125537" cy="287338"/>
          </a:xfrm>
        </p:spPr>
        <p:txBody>
          <a:bodyPr/>
          <a:lstStyle/>
          <a:p>
            <a:fld id="{FAD8D6D5-677D-4AF0-B927-2DB707B5F413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828219" y="107921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Program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63" y="980728"/>
            <a:ext cx="7639050" cy="4743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6948264" y="5301208"/>
            <a:ext cx="165618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07504" y="5270263"/>
            <a:ext cx="165618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828218" y="5517232"/>
            <a:ext cx="527757" cy="2069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04048" y="19795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dirty="0"/>
              <a:t>(</a:t>
            </a:r>
            <a:r>
              <a:rPr lang="en-US" altLang="zh-TW" b="0" dirty="0" err="1"/>
              <a:t>VpassP</a:t>
            </a:r>
            <a:r>
              <a:rPr lang="en-US" altLang="zh-TW" b="0" dirty="0"/>
              <a:t>)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30711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251395" y="6454775"/>
            <a:ext cx="1125537" cy="287338"/>
          </a:xfrm>
        </p:spPr>
        <p:txBody>
          <a:bodyPr/>
          <a:lstStyle/>
          <a:p>
            <a:fld id="{FAD8D6D5-677D-4AF0-B927-2DB707B5F413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3828219" y="107921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Program</a:t>
            </a:r>
            <a:endParaRPr lang="zh-TW" altLang="en-US"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766143"/>
            <a:ext cx="6791599" cy="403100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653136"/>
            <a:ext cx="2995756" cy="158417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5667" y="5013176"/>
            <a:ext cx="4614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 err="1"/>
              <a:t>Vch</a:t>
            </a:r>
            <a:r>
              <a:rPr lang="en-US" altLang="zh-TW" dirty="0"/>
              <a:t>=</a:t>
            </a:r>
            <a:r>
              <a:rPr lang="en-US" altLang="zh-TW" dirty="0" err="1"/>
              <a:t>Vcc</a:t>
            </a:r>
            <a:r>
              <a:rPr lang="en-US" altLang="zh-TW" dirty="0"/>
              <a:t>-Vth(DSL) </a:t>
            </a:r>
            <a:r>
              <a:rPr lang="en-US" altLang="zh-TW" dirty="0">
                <a:sym typeface="Wingdings" panose="05000000000000000000" pitchFamily="2" charset="2"/>
              </a:rPr>
              <a:t> cutoff (DSL off)</a:t>
            </a:r>
          </a:p>
          <a:p>
            <a:pPr marL="342900" indent="-342900">
              <a:buAutoNum type="arabicPeriod"/>
            </a:pPr>
            <a:r>
              <a:rPr lang="en-US" altLang="zh-TW" dirty="0" err="1">
                <a:sym typeface="Wingdings" panose="05000000000000000000" pitchFamily="2" charset="2"/>
              </a:rPr>
              <a:t>Vch</a:t>
            </a:r>
            <a:r>
              <a:rPr lang="en-US" altLang="zh-TW" dirty="0">
                <a:sym typeface="Wingdings" panose="05000000000000000000" pitchFamily="2" charset="2"/>
              </a:rPr>
              <a:t>=</a:t>
            </a:r>
            <a:r>
              <a:rPr lang="en-US" altLang="zh-TW" dirty="0" err="1">
                <a:sym typeface="Wingdings" panose="05000000000000000000" pitchFamily="2" charset="2"/>
              </a:rPr>
              <a:t>Vcc</a:t>
            </a:r>
            <a:r>
              <a:rPr lang="en-US" altLang="zh-TW" dirty="0">
                <a:sym typeface="Wingdings" panose="05000000000000000000" pitchFamily="2" charset="2"/>
              </a:rPr>
              <a:t>-Vth + </a:t>
            </a:r>
            <a:r>
              <a:rPr lang="el-GR" altLang="zh-TW" dirty="0">
                <a:sym typeface="Wingdings" panose="05000000000000000000" pitchFamily="2" charset="2"/>
              </a:rPr>
              <a:t>α</a:t>
            </a:r>
            <a:r>
              <a:rPr lang="en-US" altLang="zh-TW" dirty="0" err="1">
                <a:sym typeface="Wingdings" panose="05000000000000000000" pitchFamily="2" charset="2"/>
              </a:rPr>
              <a:t>Vpass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r>
              <a:rPr lang="en-US" altLang="zh-TW" dirty="0" err="1">
                <a:sym typeface="Wingdings" panose="05000000000000000000" pitchFamily="2" charset="2"/>
              </a:rPr>
              <a:t>Vch</a:t>
            </a:r>
            <a:r>
              <a:rPr lang="en-US" altLang="zh-TW" dirty="0">
                <a:sym typeface="Wingdings" panose="05000000000000000000" pitchFamily="2" charset="2"/>
              </a:rPr>
              <a:t>=</a:t>
            </a:r>
            <a:r>
              <a:rPr lang="en-US" altLang="zh-TW" dirty="0" err="1">
                <a:sym typeface="Wingdings" panose="05000000000000000000" pitchFamily="2" charset="2"/>
              </a:rPr>
              <a:t>Vcc</a:t>
            </a:r>
            <a:r>
              <a:rPr lang="en-US" altLang="zh-TW" dirty="0">
                <a:sym typeface="Wingdings" panose="05000000000000000000" pitchFamily="2" charset="2"/>
              </a:rPr>
              <a:t>-Vth + </a:t>
            </a:r>
            <a:r>
              <a:rPr lang="el-GR" altLang="zh-TW" dirty="0">
                <a:sym typeface="Wingdings" panose="05000000000000000000" pitchFamily="2" charset="2"/>
              </a:rPr>
              <a:t>α</a:t>
            </a:r>
            <a:r>
              <a:rPr lang="en-US" altLang="zh-TW" dirty="0" err="1">
                <a:sym typeface="Wingdings" panose="05000000000000000000" pitchFamily="2" charset="2"/>
              </a:rPr>
              <a:t>Vpass</a:t>
            </a:r>
            <a:r>
              <a:rPr lang="en-US" altLang="zh-TW" dirty="0">
                <a:sym typeface="Wingdings" panose="05000000000000000000" pitchFamily="2" charset="2"/>
              </a:rPr>
              <a:t> + </a:t>
            </a:r>
            <a:r>
              <a:rPr lang="el-GR" altLang="zh-TW" dirty="0">
                <a:sym typeface="Wingdings" panose="05000000000000000000" pitchFamily="2" charset="2"/>
              </a:rPr>
              <a:t>β</a:t>
            </a:r>
            <a:r>
              <a:rPr lang="en-US" altLang="zh-TW" dirty="0" err="1">
                <a:sym typeface="Wingdings" panose="05000000000000000000" pitchFamily="2" charset="2"/>
              </a:rPr>
              <a:t>Vpgm</a:t>
            </a:r>
            <a:endParaRPr lang="en-US" altLang="zh-TW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51770412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6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3542</TotalTime>
  <Words>954</Words>
  <Application>Microsoft Office PowerPoint</Application>
  <PresentationFormat>如螢幕大小 (4:3)</PresentationFormat>
  <Paragraphs>219</Paragraphs>
  <Slides>31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Arial</vt:lpstr>
      <vt:lpstr>Cambria Math</vt:lpstr>
      <vt:lpstr>Footlight MT Light</vt:lpstr>
      <vt:lpstr>Times New Roman</vt:lpstr>
      <vt:lpstr>Wingdings</vt:lpstr>
      <vt:lpstr>預設簡報設計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Sensing</vt:lpstr>
      <vt:lpstr>Sensing</vt:lpstr>
      <vt:lpstr>What is CTF?</vt:lpstr>
      <vt:lpstr>Floating gate vs. SONOS</vt:lpstr>
      <vt:lpstr>PowerPoint 簡報</vt:lpstr>
    </vt:vector>
  </TitlesOfParts>
  <Company>Windows XP Deployment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Corp. HR</dc:creator>
  <cp:lastModifiedBy>Nicholas Lu</cp:lastModifiedBy>
  <cp:revision>341</cp:revision>
  <dcterms:created xsi:type="dcterms:W3CDTF">2005-08-29T02:14:03Z</dcterms:created>
  <dcterms:modified xsi:type="dcterms:W3CDTF">2025-07-18T05:33:13Z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0000674-648a-490a-aff3-4c9f8463df7a_Enabled">
    <vt:lpwstr>true</vt:lpwstr>
  </property>
  <property fmtid="{D5CDD505-2E9C-101B-9397-08002B2CF9AE}" pid="3" name="MSIP_Label_70000674-648a-490a-aff3-4c9f8463df7a_SetDate">
    <vt:lpwstr>2025-07-18T05:30:35Z</vt:lpwstr>
  </property>
  <property fmtid="{D5CDD505-2E9C-101B-9397-08002B2CF9AE}" pid="4" name="MSIP_Label_70000674-648a-490a-aff3-4c9f8463df7a_Method">
    <vt:lpwstr>Privileged</vt:lpwstr>
  </property>
  <property fmtid="{D5CDD505-2E9C-101B-9397-08002B2CF9AE}" pid="5" name="MSIP_Label_70000674-648a-490a-aff3-4c9f8463df7a_Name">
    <vt:lpwstr>Public_0</vt:lpwstr>
  </property>
  <property fmtid="{D5CDD505-2E9C-101B-9397-08002B2CF9AE}" pid="6" name="MSIP_Label_70000674-648a-490a-aff3-4c9f8463df7a_SiteId">
    <vt:lpwstr>5715baf5-0afd-4dc3-a35d-166593a054fb</vt:lpwstr>
  </property>
  <property fmtid="{D5CDD505-2E9C-101B-9397-08002B2CF9AE}" pid="7" name="MSIP_Label_70000674-648a-490a-aff3-4c9f8463df7a_ActionId">
    <vt:lpwstr>31876309-2d07-4264-bf2e-685aa57bf127</vt:lpwstr>
  </property>
  <property fmtid="{D5CDD505-2E9C-101B-9397-08002B2CF9AE}" pid="8" name="MSIP_Label_70000674-648a-490a-aff3-4c9f8463df7a_ContentBits">
    <vt:lpwstr>0</vt:lpwstr>
  </property>
  <property fmtid="{D5CDD505-2E9C-101B-9397-08002B2CF9AE}" pid="9" name="MSIP_Label_70000674-648a-490a-aff3-4c9f8463df7a_Tag">
    <vt:lpwstr>10, 0, 1, 1</vt:lpwstr>
  </property>
</Properties>
</file>